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04" r:id="rId8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9929" y="197561"/>
            <a:ext cx="7324140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0850" y="1593850"/>
            <a:ext cx="8248650" cy="4358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5940" y="6447975"/>
            <a:ext cx="644525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4606" y="6447975"/>
            <a:ext cx="24130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fection" TargetMode="External"/><Relationship Id="rId2" Type="http://schemas.openxmlformats.org/officeDocument/2006/relationships/hyperlink" Target="http://en.wikipedia.org/wiki/Fev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Platelet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lood" TargetMode="External"/><Relationship Id="rId2" Type="http://schemas.openxmlformats.org/officeDocument/2006/relationships/hyperlink" Target="http://en.wikipedia.org/wiki/Canc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Precursor_cell" TargetMode="External"/><Relationship Id="rId5" Type="http://schemas.openxmlformats.org/officeDocument/2006/relationships/hyperlink" Target="http://en.wikipedia.org/wiki/White_blood_cell" TargetMode="External"/><Relationship Id="rId4" Type="http://schemas.openxmlformats.org/officeDocument/2006/relationships/hyperlink" Target="http://en.wikipedia.org/wiki/Bone_marrow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-cell_chronic_lymphocytic_leukemia" TargetMode="External"/><Relationship Id="rId2" Type="http://schemas.openxmlformats.org/officeDocument/2006/relationships/hyperlink" Target="http://en.wikipedia.org/wiki/Acute_lymphoblastic_leukemi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Chronic_myelogenous_leukemia" TargetMode="External"/><Relationship Id="rId4" Type="http://schemas.openxmlformats.org/officeDocument/2006/relationships/hyperlink" Target="http://en.wikipedia.org/wiki/Acute_myeloid_leukemia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6790" y="2359533"/>
            <a:ext cx="75704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Leukemias</a:t>
            </a:r>
            <a:r>
              <a:rPr sz="6000" spc="-350" dirty="0"/>
              <a:t> </a:t>
            </a:r>
            <a:r>
              <a:rPr sz="6000" spc="-5" dirty="0"/>
              <a:t>in</a:t>
            </a:r>
            <a:r>
              <a:rPr sz="6000" spc="-55" dirty="0"/>
              <a:t> </a:t>
            </a:r>
            <a:r>
              <a:rPr sz="6000" dirty="0"/>
              <a:t>children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685800" y="3810380"/>
            <a:ext cx="6360794" cy="4892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IN" sz="3100" spc="-5" dirty="0" smtClean="0">
                <a:latin typeface="Comic Sans MS"/>
                <a:cs typeface="Comic Sans MS"/>
              </a:rPr>
              <a:t>Dr.K.N. KARTHIC SUMAN NATH</a:t>
            </a:r>
            <a:endParaRPr sz="31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04606" y="6447975"/>
            <a:ext cx="23558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</a:t>
            </a:fld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3664" y="437210"/>
            <a:ext cx="38379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latin typeface="Comic Sans MS"/>
                <a:cs typeface="Comic Sans MS"/>
              </a:rPr>
              <a:t>Hematopoisis</a:t>
            </a:r>
            <a:endParaRPr sz="480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5600" y="1640674"/>
            <a:ext cx="5994400" cy="4445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04606" y="6447975"/>
            <a:ext cx="23558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10</a:t>
            </a:fld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04606" y="6447975"/>
            <a:ext cx="23558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11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2957" y="386918"/>
            <a:ext cx="29603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Blast</a:t>
            </a:r>
            <a:r>
              <a:rPr sz="5400" spc="-85" dirty="0"/>
              <a:t> </a:t>
            </a:r>
            <a:r>
              <a:rPr sz="5400" spc="-5" dirty="0"/>
              <a:t>cell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535940" y="1386586"/>
            <a:ext cx="7898130" cy="4975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omic Sans MS"/>
                <a:cs typeface="Comic Sans MS"/>
              </a:rPr>
              <a:t>Blast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cells</a:t>
            </a:r>
            <a:r>
              <a:rPr sz="2800" spc="-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are</a:t>
            </a:r>
            <a:r>
              <a:rPr sz="2800" spc="3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immature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precursors</a:t>
            </a:r>
            <a:r>
              <a:rPr sz="2800" spc="3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of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either </a:t>
            </a:r>
            <a:r>
              <a:rPr sz="2800" spc="-8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lymphocytes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(lymphoblasts),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or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granulocytes 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(myeloblasts).</a:t>
            </a:r>
            <a:endParaRPr sz="2800">
              <a:latin typeface="Comic Sans MS"/>
              <a:cs typeface="Comic Sans MS"/>
            </a:endParaRPr>
          </a:p>
          <a:p>
            <a:pPr marL="355600" marR="22796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They</a:t>
            </a:r>
            <a:r>
              <a:rPr sz="2800" spc="-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do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not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normally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appear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in peripheral 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blood.</a:t>
            </a:r>
            <a:r>
              <a:rPr sz="2800" spc="-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they can be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recognized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by their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large </a:t>
            </a:r>
            <a:r>
              <a:rPr sz="2800" spc="-819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size,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and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primitive</a:t>
            </a:r>
            <a:r>
              <a:rPr sz="2800" spc="4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nuclei (i.e.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the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nucleus </a:t>
            </a:r>
            <a:r>
              <a:rPr sz="2800" spc="-5" dirty="0">
                <a:latin typeface="Comic Sans MS"/>
                <a:cs typeface="Comic Sans MS"/>
              </a:rPr>
              <a:t> contain</a:t>
            </a:r>
            <a:r>
              <a:rPr sz="2800" spc="-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nucleoli).</a:t>
            </a:r>
            <a:endParaRPr sz="2800">
              <a:latin typeface="Comic Sans MS"/>
              <a:cs typeface="Comic Sans MS"/>
            </a:endParaRPr>
          </a:p>
          <a:p>
            <a:pPr marL="355600" marR="98742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Presence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of </a:t>
            </a:r>
            <a:r>
              <a:rPr sz="2800" spc="-10" dirty="0">
                <a:latin typeface="Comic Sans MS"/>
                <a:cs typeface="Comic Sans MS"/>
              </a:rPr>
              <a:t>BS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in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blood,</a:t>
            </a:r>
            <a:r>
              <a:rPr sz="2800" spc="-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signify</a:t>
            </a:r>
            <a:r>
              <a:rPr sz="2800" spc="3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ACUTE </a:t>
            </a:r>
            <a:r>
              <a:rPr sz="2800" spc="-819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LEUKEMIA.</a:t>
            </a:r>
            <a:endParaRPr sz="2800">
              <a:latin typeface="Comic Sans MS"/>
              <a:cs typeface="Comic Sans MS"/>
            </a:endParaRPr>
          </a:p>
          <a:p>
            <a:pPr marL="355600" marR="39243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Presence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of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an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Auer</a:t>
            </a:r>
            <a:r>
              <a:rPr sz="2800" b="1" u="sng" spc="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Rod</a:t>
            </a:r>
            <a:r>
              <a:rPr sz="2800" spc="-5" dirty="0">
                <a:latin typeface="Comic Sans MS"/>
                <a:cs typeface="Comic Sans MS"/>
              </a:rPr>
              <a:t>,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is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pathognomonic </a:t>
            </a:r>
            <a:r>
              <a:rPr sz="2800" spc="-819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for Acute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Myeloid</a:t>
            </a:r>
            <a:r>
              <a:rPr sz="2800" spc="3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Leukemia.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2058" y="478358"/>
            <a:ext cx="21215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imes New Roman"/>
                <a:cs typeface="Times New Roman"/>
              </a:rPr>
              <a:t>Blast</a:t>
            </a:r>
            <a:r>
              <a:rPr sz="4400" spc="-95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cell</a:t>
            </a:r>
            <a:endParaRPr sz="4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2491613"/>
            <a:ext cx="3657600" cy="27432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04606" y="6447975"/>
            <a:ext cx="23558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12</a:t>
            </a:fld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1269" y="469214"/>
            <a:ext cx="5603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Bone</a:t>
            </a:r>
            <a:r>
              <a:rPr sz="4400" spc="-45" dirty="0"/>
              <a:t> </a:t>
            </a:r>
            <a:r>
              <a:rPr sz="4400" dirty="0"/>
              <a:t>marrow</a:t>
            </a:r>
            <a:r>
              <a:rPr sz="4400" spc="-35" dirty="0"/>
              <a:t> </a:t>
            </a:r>
            <a:r>
              <a:rPr sz="4400" dirty="0"/>
              <a:t>changes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9470"/>
            <a:ext cx="3016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mic Sans MS"/>
                <a:cs typeface="Comic Sans MS"/>
              </a:rPr>
              <a:t>Normal</a:t>
            </a:r>
            <a:r>
              <a:rPr sz="3200" b="1" spc="-70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marrow</a:t>
            </a:r>
            <a:endParaRPr sz="32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635491"/>
            <a:ext cx="4040251" cy="30300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24527" y="1369516"/>
            <a:ext cx="34893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mic Sans MS"/>
                <a:cs typeface="Comic Sans MS"/>
              </a:rPr>
              <a:t>Entire</a:t>
            </a:r>
            <a:r>
              <a:rPr sz="2400" b="1" spc="-5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marrow</a:t>
            </a:r>
            <a:r>
              <a:rPr sz="2400" b="1" spc="-5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replaced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4527" y="1737486"/>
            <a:ext cx="1230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mic Sans MS"/>
                <a:cs typeface="Comic Sans MS"/>
              </a:rPr>
              <a:t>by</a:t>
            </a:r>
            <a:r>
              <a:rPr sz="2400" b="1" spc="-10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blast</a:t>
            </a:r>
            <a:endParaRPr sz="2400">
              <a:latin typeface="Comic Sans MS"/>
              <a:cs typeface="Comic Sans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5025" y="2590800"/>
            <a:ext cx="4041775" cy="30480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04606" y="6447975"/>
            <a:ext cx="23558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13</a:t>
            </a:fld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7533" y="469214"/>
            <a:ext cx="59531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Marrow</a:t>
            </a:r>
            <a:r>
              <a:rPr sz="4400" spc="-45" dirty="0"/>
              <a:t> </a:t>
            </a:r>
            <a:r>
              <a:rPr sz="4400" dirty="0"/>
              <a:t>showing</a:t>
            </a:r>
            <a:r>
              <a:rPr sz="4400" spc="-45" dirty="0"/>
              <a:t> </a:t>
            </a:r>
            <a:r>
              <a:rPr sz="4400" dirty="0"/>
              <a:t>blasts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780" y="2362200"/>
            <a:ext cx="3534918" cy="26511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04606" y="6447975"/>
            <a:ext cx="23558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14</a:t>
            </a:fld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04606" y="6447975"/>
            <a:ext cx="23558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15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8785" y="469214"/>
            <a:ext cx="57296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Classifications</a:t>
            </a:r>
            <a:r>
              <a:rPr sz="4400" spc="-100" dirty="0"/>
              <a:t> </a:t>
            </a:r>
            <a:r>
              <a:rPr sz="4400" dirty="0"/>
              <a:t>of</a:t>
            </a:r>
            <a:r>
              <a:rPr sz="4400" spc="-35" dirty="0"/>
              <a:t> </a:t>
            </a:r>
            <a:r>
              <a:rPr sz="4400" spc="-5" dirty="0"/>
              <a:t>ALL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00883"/>
            <a:ext cx="7406005" cy="200088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dirty="0">
                <a:latin typeface="Comic Sans MS"/>
                <a:cs typeface="Comic Sans MS"/>
              </a:rPr>
              <a:t>FAB</a:t>
            </a:r>
            <a:r>
              <a:rPr sz="3600" spc="-50" dirty="0">
                <a:latin typeface="Comic Sans MS"/>
                <a:cs typeface="Comic Sans MS"/>
              </a:rPr>
              <a:t> </a:t>
            </a:r>
            <a:r>
              <a:rPr sz="3600" dirty="0">
                <a:latin typeface="Comic Sans MS"/>
                <a:cs typeface="Comic Sans MS"/>
              </a:rPr>
              <a:t>CLASSIFICATION</a:t>
            </a:r>
            <a:endParaRPr sz="36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dirty="0">
                <a:latin typeface="Comic Sans MS"/>
                <a:cs typeface="Comic Sans MS"/>
              </a:rPr>
              <a:t>WHO</a:t>
            </a:r>
            <a:r>
              <a:rPr sz="3600" spc="-55" dirty="0">
                <a:latin typeface="Comic Sans MS"/>
                <a:cs typeface="Comic Sans MS"/>
              </a:rPr>
              <a:t> </a:t>
            </a:r>
            <a:r>
              <a:rPr sz="3600" spc="-5" dirty="0">
                <a:latin typeface="Comic Sans MS"/>
                <a:cs typeface="Comic Sans MS"/>
              </a:rPr>
              <a:t>CLASSIFICATION</a:t>
            </a:r>
            <a:endParaRPr sz="36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5" dirty="0">
                <a:latin typeface="Comic Sans MS"/>
                <a:cs typeface="Comic Sans MS"/>
              </a:rPr>
              <a:t>Cyto-genetic</a:t>
            </a:r>
            <a:r>
              <a:rPr sz="3600" spc="-45" dirty="0">
                <a:latin typeface="Comic Sans MS"/>
                <a:cs typeface="Comic Sans MS"/>
              </a:rPr>
              <a:t> </a:t>
            </a:r>
            <a:r>
              <a:rPr sz="3600" dirty="0">
                <a:latin typeface="Comic Sans MS"/>
                <a:cs typeface="Comic Sans MS"/>
              </a:rPr>
              <a:t>CLASSIFICATION</a:t>
            </a:r>
            <a:endParaRPr sz="3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473" y="502742"/>
            <a:ext cx="77660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FAB</a:t>
            </a:r>
            <a:r>
              <a:rPr spc="-20" dirty="0"/>
              <a:t> </a:t>
            </a:r>
            <a:r>
              <a:rPr spc="-5" dirty="0"/>
              <a:t>CLASSIFICATION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dirty="0"/>
              <a:t>ALL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2250" y="1136650"/>
          <a:ext cx="8686800" cy="5477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676275">
                <a:tc>
                  <a:txBody>
                    <a:bodyPr/>
                    <a:lstStyle/>
                    <a:p>
                      <a:pPr marL="90805" marR="7143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CY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OGIC 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FEATURES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L1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L2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L3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970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Cell</a:t>
                      </a:r>
                      <a:r>
                        <a:rPr sz="1800" spc="-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size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333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Small cells 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-5" dirty="0">
                          <a:latin typeface="Comic Sans MS"/>
                          <a:cs typeface="Comic Sans MS"/>
                        </a:rPr>
                        <a:t>predominate,homo </a:t>
                      </a:r>
                      <a:r>
                        <a:rPr sz="1800" spc="-5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genous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38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1800" spc="5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1800" spc="-5" dirty="0">
                          <a:latin typeface="Comic Sans MS"/>
                          <a:cs typeface="Comic Sans MS"/>
                        </a:rPr>
                        <a:t>rge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,heterogen</a:t>
                      </a:r>
                      <a:r>
                        <a:rPr sz="1800" spc="-20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u  s</a:t>
                      </a:r>
                      <a:r>
                        <a:rPr sz="18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-5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18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size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Large</a:t>
                      </a:r>
                      <a:r>
                        <a:rPr sz="1800" spc="-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homogenous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970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cytoplasm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Scanty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384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Comic Sans MS"/>
                          <a:cs typeface="Comic Sans MS"/>
                        </a:rPr>
                        <a:t>V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ariabl</a:t>
                      </a:r>
                      <a:r>
                        <a:rPr sz="1800" spc="-5" dirty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,often  </a:t>
                      </a:r>
                      <a:r>
                        <a:rPr sz="1800" spc="-5" dirty="0">
                          <a:latin typeface="Comic Sans MS"/>
                          <a:cs typeface="Comic Sans MS"/>
                        </a:rPr>
                        <a:t>moderately 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 abundant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Moderately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abundant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3469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nucleoli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Small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One</a:t>
                      </a:r>
                      <a:r>
                        <a:rPr sz="1800" spc="-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or</a:t>
                      </a:r>
                      <a:r>
                        <a:rPr sz="18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-5" dirty="0">
                          <a:latin typeface="Comic Sans MS"/>
                          <a:cs typeface="Comic Sans MS"/>
                        </a:rPr>
                        <a:t>more,often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large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One</a:t>
                      </a:r>
                      <a:r>
                        <a:rPr sz="1800" spc="-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or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more,prominent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Nuclear</a:t>
                      </a:r>
                      <a:r>
                        <a:rPr sz="1800" spc="-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size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Homogenous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3309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Variable, 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 heteroge</a:t>
                      </a:r>
                      <a:r>
                        <a:rPr sz="1800" spc="5" dirty="0"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ous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020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Stippled, 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 ho</a:t>
                      </a:r>
                      <a:r>
                        <a:rPr sz="1800" spc="5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oge</a:t>
                      </a:r>
                      <a:r>
                        <a:rPr sz="1800" spc="5" dirty="0"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ous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Nuclear</a:t>
                      </a:r>
                      <a:r>
                        <a:rPr sz="1800" spc="-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dirty="0">
                          <a:latin typeface="Comic Sans MS"/>
                          <a:cs typeface="Comic Sans MS"/>
                        </a:rPr>
                        <a:t>shape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Regular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Irregular</a:t>
                      </a:r>
                      <a:r>
                        <a:rPr sz="1800" spc="-5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-5" dirty="0">
                          <a:latin typeface="Comic Sans MS"/>
                          <a:cs typeface="Comic Sans MS"/>
                        </a:rPr>
                        <a:t>clefts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regular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Cyt.basophilia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variable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variable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255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Intensely </a:t>
                      </a:r>
                      <a:r>
                        <a:rPr sz="1800" spc="-5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-5" dirty="0">
                          <a:latin typeface="Comic Sans MS"/>
                          <a:cs typeface="Comic Sans MS"/>
                        </a:rPr>
                        <a:t>basophilic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 marL="90805">
                        <a:lnSpc>
                          <a:spcPts val="1764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Cyt.vacuolation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  <a:p>
                      <a:pPr marL="320040">
                        <a:lnSpc>
                          <a:spcPts val="910"/>
                        </a:lnSpc>
                      </a:pPr>
                      <a:r>
                        <a:rPr sz="1200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4/28/2014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variable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Comic Sans MS"/>
                          <a:cs typeface="Comic Sans MS"/>
                        </a:rPr>
                        <a:t>variable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764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prominent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  <a:p>
                      <a:pPr marR="312420" algn="r">
                        <a:lnSpc>
                          <a:spcPts val="910"/>
                        </a:lnSpc>
                      </a:pPr>
                      <a:r>
                        <a:rPr sz="1200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18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7794" y="467309"/>
            <a:ext cx="59931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Classification</a:t>
            </a:r>
            <a:r>
              <a:rPr sz="3600" spc="-25" dirty="0"/>
              <a:t> </a:t>
            </a:r>
            <a:r>
              <a:rPr sz="3600" dirty="0"/>
              <a:t>of</a:t>
            </a:r>
            <a:r>
              <a:rPr sz="3600" spc="-20" dirty="0"/>
              <a:t> </a:t>
            </a:r>
            <a:r>
              <a:rPr sz="3600" spc="-10" dirty="0"/>
              <a:t>ALL(WHO)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6431381"/>
            <a:ext cx="144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4/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79450" y="1212850"/>
          <a:ext cx="7924165" cy="5414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0"/>
                <a:gridCol w="1295400"/>
                <a:gridCol w="1524000"/>
                <a:gridCol w="1744345"/>
                <a:gridCol w="693420"/>
              </a:tblGrid>
              <a:tr h="1248410">
                <a:tc>
                  <a:txBody>
                    <a:bodyPr/>
                    <a:lstStyle/>
                    <a:p>
                      <a:pPr marL="91440" marR="5099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Immunol</a:t>
                      </a:r>
                      <a:r>
                        <a:rPr sz="2800" b="1" spc="1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gic 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subtype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724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% of </a:t>
                      </a:r>
                      <a:r>
                        <a:rPr sz="2800" b="1" spc="-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ca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es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FAB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subtype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 marR="1784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Cytogenetic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a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b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no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rmalites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484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5" dirty="0">
                          <a:latin typeface="Comic Sans MS"/>
                          <a:cs typeface="Comic Sans MS"/>
                        </a:rPr>
                        <a:t>Pre</a:t>
                      </a:r>
                      <a:r>
                        <a:rPr sz="2800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B</a:t>
                      </a:r>
                      <a:r>
                        <a:rPr sz="28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spc="-10" dirty="0">
                          <a:latin typeface="Comic Sans MS"/>
                          <a:cs typeface="Comic Sans MS"/>
                        </a:rPr>
                        <a:t>ALL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10" dirty="0">
                          <a:latin typeface="Comic Sans MS"/>
                          <a:cs typeface="Comic Sans MS"/>
                        </a:rPr>
                        <a:t>75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5" dirty="0">
                          <a:latin typeface="Comic Sans MS"/>
                          <a:cs typeface="Comic Sans MS"/>
                        </a:rPr>
                        <a:t>L1,L2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10" dirty="0">
                          <a:latin typeface="Comic Sans MS"/>
                          <a:cs typeface="Comic Sans MS"/>
                        </a:rPr>
                        <a:t>t(9;22),t(4;11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omic Sans MS"/>
                          <a:cs typeface="Comic Sans MS"/>
                        </a:rPr>
                        <a:t>)t(1;19)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1347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9"/>
                        </a:spcBef>
                        <a:tabLst>
                          <a:tab pos="1222375" algn="l"/>
                        </a:tabLst>
                      </a:pPr>
                      <a:r>
                        <a:rPr sz="2800" spc="-5" dirty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sz="28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cell	</a:t>
                      </a:r>
                      <a:r>
                        <a:rPr sz="2800" spc="-10" dirty="0">
                          <a:latin typeface="Comic Sans MS"/>
                          <a:cs typeface="Comic Sans MS"/>
                        </a:rPr>
                        <a:t>ALL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spc="-10" dirty="0">
                          <a:latin typeface="Comic Sans MS"/>
                          <a:cs typeface="Comic Sans MS"/>
                        </a:rPr>
                        <a:t>20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spc="-5" dirty="0">
                          <a:latin typeface="Comic Sans MS"/>
                          <a:cs typeface="Comic Sans MS"/>
                        </a:rPr>
                        <a:t>L1,L2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 marR="99314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spc="-10" dirty="0">
                          <a:latin typeface="Comic Sans MS"/>
                          <a:cs typeface="Comic Sans MS"/>
                        </a:rPr>
                        <a:t>14q11</a:t>
                      </a:r>
                      <a:r>
                        <a:rPr sz="2800" spc="-8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or </a:t>
                      </a:r>
                      <a:r>
                        <a:rPr sz="2800" spc="-819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spc="-10" dirty="0">
                          <a:latin typeface="Comic Sans MS"/>
                          <a:cs typeface="Comic Sans MS"/>
                        </a:rPr>
                        <a:t>7q34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79475">
                <a:tc>
                  <a:txBody>
                    <a:bodyPr/>
                    <a:lstStyle/>
                    <a:p>
                      <a:pPr marL="91440" marR="344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800" spc="-5" dirty="0">
                          <a:latin typeface="Comic Sans MS"/>
                          <a:cs typeface="Comic Sans MS"/>
                        </a:rPr>
                        <a:t>Mature</a:t>
                      </a:r>
                      <a:r>
                        <a:rPr sz="28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B</a:t>
                      </a:r>
                      <a:r>
                        <a:rPr sz="2800" spc="-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cell </a:t>
                      </a:r>
                      <a:r>
                        <a:rPr sz="2800" spc="-819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spc="-10" dirty="0">
                          <a:latin typeface="Comic Sans MS"/>
                          <a:cs typeface="Comic Sans MS"/>
                        </a:rPr>
                        <a:t>ALL(burkitt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dirty="0">
                          <a:latin typeface="Comic Sans MS"/>
                          <a:cs typeface="Comic Sans MS"/>
                        </a:rPr>
                        <a:t>5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spc="-10" dirty="0">
                          <a:latin typeface="Comic Sans MS"/>
                          <a:cs typeface="Comic Sans MS"/>
                        </a:rPr>
                        <a:t>L3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spc="-10" dirty="0">
                          <a:latin typeface="Comic Sans MS"/>
                          <a:cs typeface="Comic Sans MS"/>
                        </a:rPr>
                        <a:t>t(8;14)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800" spc="-5" dirty="0">
                          <a:latin typeface="Comic Sans MS"/>
                          <a:cs typeface="Comic Sans MS"/>
                        </a:rPr>
                        <a:t>leukemia)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>
                        <a:lnSpc>
                          <a:spcPts val="1405"/>
                        </a:lnSpc>
                        <a:spcBef>
                          <a:spcPts val="925"/>
                        </a:spcBef>
                      </a:pPr>
                      <a:r>
                        <a:rPr sz="1200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28/2014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ts val="1405"/>
                        </a:lnSpc>
                        <a:spcBef>
                          <a:spcPts val="925"/>
                        </a:spcBef>
                      </a:pPr>
                      <a:r>
                        <a:rPr sz="1200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19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79450" y="2508250"/>
          <a:ext cx="8153400" cy="3839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4385"/>
                <a:gridCol w="3549015"/>
              </a:tblGrid>
              <a:tr h="639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600" b="1" dirty="0">
                          <a:latin typeface="Comic Sans MS"/>
                          <a:cs typeface="Comic Sans MS"/>
                        </a:rPr>
                        <a:t>TranslocationsinALL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53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600" b="1" dirty="0">
                          <a:latin typeface="Comic Sans MS"/>
                          <a:cs typeface="Comic Sans MS"/>
                        </a:rPr>
                        <a:t>Prognosis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600" b="1" spc="-5" dirty="0">
                          <a:latin typeface="Comic Sans MS"/>
                          <a:cs typeface="Comic Sans MS"/>
                        </a:rPr>
                        <a:t>t(12;21)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600" b="1" dirty="0">
                          <a:latin typeface="Comic Sans MS"/>
                          <a:cs typeface="Comic Sans MS"/>
                        </a:rPr>
                        <a:t>Good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600" b="1" spc="-5" dirty="0">
                          <a:latin typeface="Comic Sans MS"/>
                          <a:cs typeface="Comic Sans MS"/>
                        </a:rPr>
                        <a:t>t(1;19)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600" b="1" dirty="0">
                          <a:latin typeface="Comic Sans MS"/>
                          <a:cs typeface="Comic Sans MS"/>
                        </a:rPr>
                        <a:t>Poor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600" b="1" spc="-5" dirty="0">
                          <a:latin typeface="Comic Sans MS"/>
                          <a:cs typeface="Comic Sans MS"/>
                        </a:rPr>
                        <a:t>t(4;11)MLLfusion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600" b="1" dirty="0">
                          <a:latin typeface="Comic Sans MS"/>
                          <a:cs typeface="Comic Sans MS"/>
                        </a:rPr>
                        <a:t>Poor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3600" b="1" spc="-5" dirty="0">
                          <a:latin typeface="Comic Sans MS"/>
                          <a:cs typeface="Comic Sans MS"/>
                        </a:rPr>
                        <a:t>JAK-2Mutation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3600" b="1" dirty="0">
                          <a:latin typeface="Comic Sans MS"/>
                          <a:cs typeface="Comic Sans MS"/>
                        </a:rPr>
                        <a:t>Poor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3600" b="1" spc="-5" dirty="0">
                          <a:latin typeface="Comic Sans MS"/>
                          <a:cs typeface="Comic Sans MS"/>
                        </a:rPr>
                        <a:t>t(9;22)BCR-ABL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455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3600" b="1" dirty="0">
                          <a:latin typeface="Comic Sans MS"/>
                          <a:cs typeface="Comic Sans MS"/>
                        </a:rPr>
                        <a:t>Very</a:t>
                      </a:r>
                      <a:r>
                        <a:rPr sz="3600" b="1" spc="-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600" b="1" dirty="0">
                          <a:latin typeface="Comic Sans MS"/>
                          <a:cs typeface="Comic Sans MS"/>
                        </a:rPr>
                        <a:t>Poor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700" y="1100785"/>
            <a:ext cx="69151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Comic Sans MS"/>
                <a:cs typeface="Comic Sans MS"/>
              </a:rPr>
              <a:t>Cytogenetic</a:t>
            </a:r>
            <a:r>
              <a:rPr sz="4400" b="1" spc="10" dirty="0">
                <a:latin typeface="Comic Sans MS"/>
                <a:cs typeface="Comic Sans MS"/>
              </a:rPr>
              <a:t> </a:t>
            </a:r>
            <a:r>
              <a:rPr sz="4400" b="1" dirty="0">
                <a:latin typeface="Comic Sans MS"/>
                <a:cs typeface="Comic Sans MS"/>
              </a:rPr>
              <a:t>classification</a:t>
            </a:r>
            <a:endParaRPr sz="4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1203197"/>
            <a:ext cx="37325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omic Sans MS"/>
                <a:cs typeface="Comic Sans MS"/>
              </a:rPr>
              <a:t>AL</a:t>
            </a:r>
            <a:r>
              <a:rPr sz="3600" b="1" dirty="0">
                <a:latin typeface="Comic Sans MS"/>
                <a:cs typeface="Comic Sans MS"/>
              </a:rPr>
              <a:t>L</a:t>
            </a:r>
            <a:r>
              <a:rPr sz="3600" b="1" spc="-475" dirty="0">
                <a:latin typeface="Comic Sans MS"/>
                <a:cs typeface="Comic Sans MS"/>
              </a:rPr>
              <a:t> </a:t>
            </a:r>
            <a:r>
              <a:rPr sz="3600" b="1" dirty="0">
                <a:latin typeface="Comic Sans MS"/>
                <a:cs typeface="Comic Sans MS"/>
              </a:rPr>
              <a:t>pres</a:t>
            </a:r>
            <a:r>
              <a:rPr sz="3600" b="1" spc="5" dirty="0">
                <a:latin typeface="Comic Sans MS"/>
                <a:cs typeface="Comic Sans MS"/>
              </a:rPr>
              <a:t>e</a:t>
            </a:r>
            <a:r>
              <a:rPr sz="3600" b="1" spc="-5" dirty="0">
                <a:latin typeface="Comic Sans MS"/>
                <a:cs typeface="Comic Sans MS"/>
              </a:rPr>
              <a:t>ntati</a:t>
            </a:r>
            <a:r>
              <a:rPr sz="3600" b="1" spc="5" dirty="0">
                <a:latin typeface="Comic Sans MS"/>
                <a:cs typeface="Comic Sans MS"/>
              </a:rPr>
              <a:t>o</a:t>
            </a:r>
            <a:r>
              <a:rPr sz="3600" b="1" dirty="0">
                <a:latin typeface="Comic Sans MS"/>
                <a:cs typeface="Comic Sans MS"/>
              </a:rPr>
              <a:t>n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501" y="2302891"/>
            <a:ext cx="5365115" cy="2644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ts val="4310"/>
              </a:lnSpc>
              <a:spcBef>
                <a:spcPts val="95"/>
              </a:spcBef>
              <a:buClr>
                <a:srgbClr val="003366"/>
              </a:buClr>
              <a:buSzPct val="52500"/>
              <a:buFont typeface="Wingdings"/>
              <a:buChar char=""/>
              <a:tabLst>
                <a:tab pos="354965" algn="l"/>
                <a:tab pos="356235" algn="l"/>
              </a:tabLst>
            </a:pPr>
            <a:r>
              <a:rPr sz="4000" spc="-10" dirty="0">
                <a:latin typeface="Comic Sans MS"/>
                <a:cs typeface="Comic Sans MS"/>
              </a:rPr>
              <a:t>Anemia</a:t>
            </a:r>
            <a:endParaRPr sz="4000">
              <a:latin typeface="Comic Sans MS"/>
              <a:cs typeface="Comic Sans MS"/>
            </a:endParaRPr>
          </a:p>
          <a:p>
            <a:pPr marL="355600" indent="-343535">
              <a:lnSpc>
                <a:spcPts val="3915"/>
              </a:lnSpc>
              <a:buClr>
                <a:srgbClr val="003366"/>
              </a:buClr>
              <a:buSzPct val="52500"/>
              <a:buFont typeface="Wingdings"/>
              <a:buChar char=""/>
              <a:tabLst>
                <a:tab pos="354965" algn="l"/>
                <a:tab pos="356235" algn="l"/>
              </a:tabLst>
            </a:pPr>
            <a:r>
              <a:rPr sz="4000" spc="-10" dirty="0">
                <a:latin typeface="Comic Sans MS"/>
                <a:cs typeface="Comic Sans MS"/>
              </a:rPr>
              <a:t>Bleeding</a:t>
            </a:r>
            <a:r>
              <a:rPr sz="4000" spc="5" dirty="0">
                <a:latin typeface="Comic Sans MS"/>
                <a:cs typeface="Comic Sans MS"/>
              </a:rPr>
              <a:t> </a:t>
            </a:r>
            <a:r>
              <a:rPr sz="4000" spc="-5" dirty="0">
                <a:latin typeface="Comic Sans MS"/>
                <a:cs typeface="Comic Sans MS"/>
              </a:rPr>
              <a:t>and</a:t>
            </a:r>
            <a:r>
              <a:rPr sz="4000" spc="5" dirty="0">
                <a:latin typeface="Comic Sans MS"/>
                <a:cs typeface="Comic Sans MS"/>
              </a:rPr>
              <a:t> </a:t>
            </a:r>
            <a:r>
              <a:rPr sz="4000" spc="-10" dirty="0">
                <a:latin typeface="Comic Sans MS"/>
                <a:cs typeface="Comic Sans MS"/>
              </a:rPr>
              <a:t>bruising</a:t>
            </a:r>
            <a:endParaRPr sz="4000">
              <a:latin typeface="Comic Sans MS"/>
              <a:cs typeface="Comic Sans MS"/>
            </a:endParaRPr>
          </a:p>
          <a:p>
            <a:pPr marL="355600" indent="-343535">
              <a:lnSpc>
                <a:spcPts val="4004"/>
              </a:lnSpc>
              <a:buClr>
                <a:srgbClr val="003366"/>
              </a:buClr>
              <a:buSzPct val="52500"/>
              <a:buFont typeface="Wingdings"/>
              <a:buChar char=""/>
              <a:tabLst>
                <a:tab pos="354965" algn="l"/>
                <a:tab pos="356235" algn="l"/>
              </a:tabLst>
            </a:pPr>
            <a:r>
              <a:rPr sz="4000" spc="-10" dirty="0">
                <a:latin typeface="Comic Sans MS"/>
                <a:cs typeface="Comic Sans MS"/>
              </a:rPr>
              <a:t>Bone</a:t>
            </a:r>
            <a:r>
              <a:rPr sz="4000" spc="-15" dirty="0">
                <a:latin typeface="Comic Sans MS"/>
                <a:cs typeface="Comic Sans MS"/>
              </a:rPr>
              <a:t> </a:t>
            </a:r>
            <a:r>
              <a:rPr sz="4000" spc="-5" dirty="0">
                <a:latin typeface="Comic Sans MS"/>
                <a:cs typeface="Comic Sans MS"/>
              </a:rPr>
              <a:t>and</a:t>
            </a:r>
            <a:r>
              <a:rPr sz="4000" spc="5" dirty="0">
                <a:latin typeface="Comic Sans MS"/>
                <a:cs typeface="Comic Sans MS"/>
              </a:rPr>
              <a:t> </a:t>
            </a:r>
            <a:r>
              <a:rPr sz="4000" spc="-10" dirty="0">
                <a:latin typeface="Comic Sans MS"/>
                <a:cs typeface="Comic Sans MS"/>
              </a:rPr>
              <a:t>joint</a:t>
            </a:r>
            <a:r>
              <a:rPr sz="4000" spc="15" dirty="0">
                <a:latin typeface="Comic Sans MS"/>
                <a:cs typeface="Comic Sans MS"/>
              </a:rPr>
              <a:t> </a:t>
            </a:r>
            <a:r>
              <a:rPr sz="4000" spc="-5" dirty="0">
                <a:latin typeface="Comic Sans MS"/>
                <a:cs typeface="Comic Sans MS"/>
              </a:rPr>
              <a:t>pain</a:t>
            </a:r>
            <a:endParaRPr sz="4000">
              <a:latin typeface="Comic Sans MS"/>
              <a:cs typeface="Comic Sans MS"/>
            </a:endParaRPr>
          </a:p>
          <a:p>
            <a:pPr marL="355600" indent="-343535">
              <a:lnSpc>
                <a:spcPts val="3995"/>
              </a:lnSpc>
              <a:buClr>
                <a:srgbClr val="003366"/>
              </a:buClr>
              <a:buSzPct val="52500"/>
              <a:buFont typeface="Wingdings"/>
              <a:buChar char=""/>
              <a:tabLst>
                <a:tab pos="354965" algn="l"/>
                <a:tab pos="356235" algn="l"/>
              </a:tabLst>
            </a:pPr>
            <a:r>
              <a:rPr sz="4000" spc="-5" dirty="0">
                <a:latin typeface="Comic Sans MS"/>
                <a:cs typeface="Comic Sans MS"/>
              </a:rPr>
              <a:t>Fever</a:t>
            </a:r>
            <a:endParaRPr sz="4000">
              <a:latin typeface="Comic Sans MS"/>
              <a:cs typeface="Comic Sans MS"/>
            </a:endParaRPr>
          </a:p>
          <a:p>
            <a:pPr marL="355600" indent="-343535">
              <a:lnSpc>
                <a:spcPts val="4400"/>
              </a:lnSpc>
              <a:buClr>
                <a:srgbClr val="003366"/>
              </a:buClr>
              <a:buSzPct val="52500"/>
              <a:buFont typeface="Wingdings"/>
              <a:buChar char=""/>
              <a:tabLst>
                <a:tab pos="354965" algn="l"/>
                <a:tab pos="356235" algn="l"/>
              </a:tabLst>
            </a:pPr>
            <a:r>
              <a:rPr sz="4000" spc="-5" dirty="0">
                <a:latin typeface="Comic Sans MS"/>
                <a:cs typeface="Comic Sans MS"/>
              </a:rPr>
              <a:t>Weight</a:t>
            </a:r>
            <a:r>
              <a:rPr sz="4000" spc="-15" dirty="0">
                <a:latin typeface="Comic Sans MS"/>
                <a:cs typeface="Comic Sans MS"/>
              </a:rPr>
              <a:t> </a:t>
            </a:r>
            <a:r>
              <a:rPr sz="4000" spc="-5" dirty="0">
                <a:latin typeface="Comic Sans MS"/>
                <a:cs typeface="Comic Sans MS"/>
              </a:rPr>
              <a:t>loss</a:t>
            </a:r>
            <a:endParaRPr sz="4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04606" y="6447975"/>
            <a:ext cx="23558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2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1203197"/>
            <a:ext cx="2382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omic Sans MS"/>
                <a:cs typeface="Comic Sans MS"/>
              </a:rPr>
              <a:t>Objectives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7427" y="2156586"/>
            <a:ext cx="65233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mic Sans MS"/>
                <a:cs typeface="Comic Sans MS"/>
              </a:rPr>
              <a:t>Definition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&amp;</a:t>
            </a:r>
            <a:r>
              <a:rPr sz="2800" spc="-1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Classification</a:t>
            </a:r>
            <a:r>
              <a:rPr sz="2800" spc="3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of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leukemias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7427" y="2792094"/>
            <a:ext cx="6294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mic Sans MS"/>
                <a:cs typeface="Comic Sans MS"/>
              </a:rPr>
              <a:t>The</a:t>
            </a:r>
            <a:r>
              <a:rPr sz="2800" spc="-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pathophysiology</a:t>
            </a:r>
            <a:r>
              <a:rPr sz="2800" spc="-3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and epidemiology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7427" y="3036961"/>
            <a:ext cx="6518275" cy="233172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147955" algn="just">
              <a:lnSpc>
                <a:spcPct val="107500"/>
              </a:lnSpc>
              <a:spcBef>
                <a:spcPts val="409"/>
              </a:spcBef>
            </a:pPr>
            <a:r>
              <a:rPr sz="2800" spc="-5" dirty="0">
                <a:latin typeface="Comic Sans MS"/>
                <a:cs typeface="Comic Sans MS"/>
              </a:rPr>
              <a:t>of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Acute 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lymphoblasticleukemia</a:t>
            </a:r>
            <a:r>
              <a:rPr sz="2800" spc="-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(ALL) </a:t>
            </a:r>
            <a:r>
              <a:rPr sz="2800" spc="-8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Review </a:t>
            </a:r>
            <a:r>
              <a:rPr sz="2800" spc="-5" dirty="0">
                <a:latin typeface="Comic Sans MS"/>
                <a:cs typeface="Comic Sans MS"/>
              </a:rPr>
              <a:t>the different drugs, &amp; </a:t>
            </a:r>
            <a:r>
              <a:rPr sz="2800" spc="-10" dirty="0">
                <a:latin typeface="Comic Sans MS"/>
                <a:cs typeface="Comic Sans MS"/>
              </a:rPr>
              <a:t>therapy </a:t>
            </a:r>
            <a:r>
              <a:rPr sz="2800" spc="-8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strategies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in </a:t>
            </a:r>
            <a:r>
              <a:rPr sz="2800" spc="-10" dirty="0">
                <a:latin typeface="Comic Sans MS"/>
                <a:cs typeface="Comic Sans MS"/>
              </a:rPr>
              <a:t>ALL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treatment.</a:t>
            </a:r>
            <a:endParaRPr sz="2800">
              <a:latin typeface="Comic Sans MS"/>
              <a:cs typeface="Comic Sans MS"/>
            </a:endParaRPr>
          </a:p>
          <a:p>
            <a:pPr marL="12700" marR="5080" algn="just">
              <a:lnSpc>
                <a:spcPts val="3000"/>
              </a:lnSpc>
              <a:spcBef>
                <a:spcPts val="1050"/>
              </a:spcBef>
            </a:pPr>
            <a:r>
              <a:rPr sz="2800" spc="-5" dirty="0">
                <a:latin typeface="Comic Sans MS"/>
                <a:cs typeface="Comic Sans MS"/>
              </a:rPr>
              <a:t>Describe some of </a:t>
            </a:r>
            <a:r>
              <a:rPr sz="2800" spc="-10" dirty="0">
                <a:latin typeface="Comic Sans MS"/>
                <a:cs typeface="Comic Sans MS"/>
              </a:rPr>
              <a:t>the newer </a:t>
            </a:r>
            <a:r>
              <a:rPr sz="2800" spc="-5" dirty="0">
                <a:latin typeface="Comic Sans MS"/>
                <a:cs typeface="Comic Sans MS"/>
              </a:rPr>
              <a:t>agents </a:t>
            </a:r>
            <a:r>
              <a:rPr sz="2800" spc="-10" dirty="0">
                <a:latin typeface="Comic Sans MS"/>
                <a:cs typeface="Comic Sans MS"/>
              </a:rPr>
              <a:t>for </a:t>
            </a:r>
            <a:r>
              <a:rPr sz="2800" spc="-8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the</a:t>
            </a:r>
            <a:r>
              <a:rPr sz="2800" spc="-3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treatment</a:t>
            </a:r>
            <a:r>
              <a:rPr sz="2800" spc="-5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of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ALL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1203197"/>
            <a:ext cx="6224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omic Sans MS"/>
                <a:cs typeface="Comic Sans MS"/>
              </a:rPr>
              <a:t>Etiology</a:t>
            </a:r>
            <a:r>
              <a:rPr sz="3600" b="1" spc="-509" dirty="0">
                <a:latin typeface="Comic Sans MS"/>
                <a:cs typeface="Comic Sans MS"/>
              </a:rPr>
              <a:t> </a:t>
            </a:r>
            <a:r>
              <a:rPr sz="3600" b="1" dirty="0">
                <a:latin typeface="Comic Sans MS"/>
                <a:cs typeface="Comic Sans MS"/>
              </a:rPr>
              <a:t>and</a:t>
            </a:r>
            <a:r>
              <a:rPr sz="3600" b="1" spc="-480" dirty="0">
                <a:latin typeface="Comic Sans MS"/>
                <a:cs typeface="Comic Sans MS"/>
              </a:rPr>
              <a:t> </a:t>
            </a:r>
            <a:r>
              <a:rPr sz="3600" b="1" dirty="0">
                <a:latin typeface="Comic Sans MS"/>
                <a:cs typeface="Comic Sans MS"/>
              </a:rPr>
              <a:t>Pathophysi</a:t>
            </a:r>
            <a:r>
              <a:rPr sz="3600" b="1" spc="10" dirty="0">
                <a:latin typeface="Comic Sans MS"/>
                <a:cs typeface="Comic Sans MS"/>
              </a:rPr>
              <a:t>o</a:t>
            </a:r>
            <a:r>
              <a:rPr sz="3600" b="1" dirty="0">
                <a:latin typeface="Comic Sans MS"/>
                <a:cs typeface="Comic Sans MS"/>
              </a:rPr>
              <a:t>logy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1727" y="3247389"/>
            <a:ext cx="139700" cy="888365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1800" dirty="0">
                <a:solidFill>
                  <a:srgbClr val="003366"/>
                </a:solidFill>
                <a:latin typeface="Times New Roman"/>
                <a:cs typeface="Times New Roman"/>
              </a:rPr>
              <a:t>–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800" dirty="0">
                <a:solidFill>
                  <a:srgbClr val="003366"/>
                </a:solidFill>
                <a:latin typeface="Times New Roman"/>
                <a:cs typeface="Times New Roman"/>
              </a:rPr>
              <a:t>–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501" y="2315108"/>
            <a:ext cx="6443980" cy="100584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00"/>
              </a:spcBef>
              <a:buClr>
                <a:srgbClr val="003366"/>
              </a:buClr>
              <a:buSzPct val="75000"/>
              <a:buFont typeface="Wingdings"/>
              <a:buChar char=""/>
              <a:tabLst>
                <a:tab pos="354965" algn="l"/>
                <a:tab pos="356235" algn="l"/>
              </a:tabLst>
            </a:pPr>
            <a:r>
              <a:rPr sz="2800" spc="-10" dirty="0">
                <a:latin typeface="Comic Sans MS"/>
                <a:cs typeface="Comic Sans MS"/>
              </a:rPr>
              <a:t>ALL</a:t>
            </a:r>
            <a:r>
              <a:rPr sz="2800" spc="-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results</a:t>
            </a:r>
            <a:r>
              <a:rPr sz="2800" spc="-3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from </a:t>
            </a:r>
            <a:r>
              <a:rPr sz="2800" spc="-5" dirty="0">
                <a:latin typeface="Comic Sans MS"/>
                <a:cs typeface="Comic Sans MS"/>
              </a:rPr>
              <a:t>mutations of genes</a:t>
            </a:r>
            <a:endParaRPr sz="2800">
              <a:latin typeface="Comic Sans MS"/>
              <a:cs typeface="Comic Sans MS"/>
            </a:endParaRPr>
          </a:p>
          <a:p>
            <a:pPr marL="469900">
              <a:lnSpc>
                <a:spcPct val="100000"/>
              </a:lnSpc>
              <a:spcBef>
                <a:spcPts val="495"/>
              </a:spcBef>
              <a:tabLst>
                <a:tab pos="749300" algn="l"/>
              </a:tabLst>
            </a:pPr>
            <a:r>
              <a:rPr sz="1800" dirty="0">
                <a:solidFill>
                  <a:srgbClr val="003366"/>
                </a:solidFill>
                <a:latin typeface="Times New Roman"/>
                <a:cs typeface="Times New Roman"/>
              </a:rPr>
              <a:t>–	</a:t>
            </a:r>
            <a:r>
              <a:rPr sz="2800" spc="-10" dirty="0">
                <a:latin typeface="Comic Sans MS"/>
                <a:cs typeface="Comic Sans MS"/>
              </a:rPr>
              <a:t>Radiation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1254" y="3291078"/>
            <a:ext cx="16503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mic Sans MS"/>
                <a:cs typeface="Comic Sans MS"/>
              </a:rPr>
              <a:t>Chemicals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1254" y="3722370"/>
            <a:ext cx="2720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mic Sans MS"/>
                <a:cs typeface="Comic Sans MS"/>
              </a:rPr>
              <a:t>Viruses</a:t>
            </a:r>
            <a:r>
              <a:rPr sz="2800" spc="-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&amp;</a:t>
            </a:r>
            <a:r>
              <a:rPr sz="2800" spc="-3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Other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9101" y="4214240"/>
            <a:ext cx="8028940" cy="158623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406400" marR="728980" indent="-368935">
              <a:lnSpc>
                <a:spcPts val="2780"/>
              </a:lnSpc>
              <a:spcBef>
                <a:spcPts val="670"/>
              </a:spcBef>
              <a:buClr>
                <a:srgbClr val="003366"/>
              </a:buClr>
              <a:buSzPct val="75000"/>
              <a:buFont typeface="Wingdings"/>
              <a:buChar char=""/>
              <a:tabLst>
                <a:tab pos="380365" algn="l"/>
                <a:tab pos="381635" algn="l"/>
              </a:tabLst>
            </a:pPr>
            <a:r>
              <a:rPr sz="2800" spc="-5" dirty="0">
                <a:latin typeface="Comic Sans MS"/>
                <a:cs typeface="Comic Sans MS"/>
              </a:rPr>
              <a:t>Malignant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immature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white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blood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cells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i.e. </a:t>
            </a:r>
            <a:r>
              <a:rPr sz="2800" spc="-5" dirty="0">
                <a:latin typeface="Comic Sans MS"/>
                <a:cs typeface="Comic Sans MS"/>
              </a:rPr>
              <a:t> 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Lymphoblasts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crowd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out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the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bone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marrow</a:t>
            </a:r>
            <a:endParaRPr sz="2800">
              <a:latin typeface="Comic Sans MS"/>
              <a:cs typeface="Comic Sans MS"/>
            </a:endParaRPr>
          </a:p>
          <a:p>
            <a:pPr marL="511175" marR="55880" indent="-105410">
              <a:lnSpc>
                <a:spcPts val="2800"/>
              </a:lnSpc>
              <a:spcBef>
                <a:spcPts val="555"/>
              </a:spcBef>
            </a:pPr>
            <a:r>
              <a:rPr sz="2800" spc="-185" dirty="0">
                <a:latin typeface="Comic Sans MS"/>
                <a:cs typeface="Comic Sans MS"/>
              </a:rPr>
              <a:t>T</a:t>
            </a:r>
            <a:r>
              <a:rPr sz="2700" spc="-277" baseline="12345" dirty="0">
                <a:solidFill>
                  <a:srgbClr val="003366"/>
                </a:solidFill>
                <a:latin typeface="Times New Roman"/>
                <a:cs typeface="Times New Roman"/>
              </a:rPr>
              <a:t>–</a:t>
            </a:r>
            <a:r>
              <a:rPr sz="2800" spc="-185" dirty="0">
                <a:latin typeface="Comic Sans MS"/>
                <a:cs typeface="Comic Sans MS"/>
              </a:rPr>
              <a:t>his</a:t>
            </a:r>
            <a:r>
              <a:rPr sz="2800" spc="-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includes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crowding</a:t>
            </a:r>
            <a:r>
              <a:rPr sz="2800" spc="3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out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of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platelets,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RBCs, </a:t>
            </a:r>
            <a:r>
              <a:rPr sz="2800" spc="-819" dirty="0">
                <a:latin typeface="Comic Sans MS"/>
                <a:cs typeface="Comic Sans MS"/>
              </a:rPr>
              <a:t> </a:t>
            </a:r>
            <a:r>
              <a:rPr sz="4200" spc="-802" baseline="1984" dirty="0">
                <a:latin typeface="Comic Sans MS"/>
                <a:cs typeface="Comic Sans MS"/>
              </a:rPr>
              <a:t>a</a:t>
            </a:r>
            <a:r>
              <a:rPr sz="1800" spc="-535" dirty="0">
                <a:solidFill>
                  <a:srgbClr val="003366"/>
                </a:solidFill>
                <a:latin typeface="Times New Roman"/>
                <a:cs typeface="Times New Roman"/>
              </a:rPr>
              <a:t>–</a:t>
            </a:r>
            <a:r>
              <a:rPr sz="1800" spc="-295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4200" spc="-7" baseline="1984" dirty="0">
                <a:latin typeface="Comic Sans MS"/>
                <a:cs typeface="Comic Sans MS"/>
              </a:rPr>
              <a:t>nd</a:t>
            </a:r>
            <a:r>
              <a:rPr sz="4200" spc="15" baseline="1984" dirty="0">
                <a:latin typeface="Comic Sans MS"/>
                <a:cs typeface="Comic Sans MS"/>
              </a:rPr>
              <a:t> </a:t>
            </a:r>
            <a:r>
              <a:rPr sz="4200" spc="-7" baseline="1984" dirty="0">
                <a:latin typeface="Comic Sans MS"/>
                <a:cs typeface="Comic Sans MS"/>
              </a:rPr>
              <a:t>mature</a:t>
            </a:r>
            <a:r>
              <a:rPr sz="4200" spc="22" baseline="1984" dirty="0">
                <a:latin typeface="Comic Sans MS"/>
                <a:cs typeface="Comic Sans MS"/>
              </a:rPr>
              <a:t> </a:t>
            </a:r>
            <a:r>
              <a:rPr sz="4200" spc="-7" baseline="1984" dirty="0">
                <a:latin typeface="Comic Sans MS"/>
                <a:cs typeface="Comic Sans MS"/>
              </a:rPr>
              <a:t>WBCs</a:t>
            </a:r>
            <a:endParaRPr sz="4200" baseline="1984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1249" y="469214"/>
            <a:ext cx="59289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CLINICAL</a:t>
            </a:r>
            <a:r>
              <a:rPr sz="4400" spc="-85" dirty="0"/>
              <a:t> </a:t>
            </a:r>
            <a:r>
              <a:rPr sz="4400" dirty="0"/>
              <a:t>FEATURES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2690819"/>
            <a:ext cx="7950834" cy="214439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096260">
              <a:lnSpc>
                <a:spcPct val="100000"/>
              </a:lnSpc>
              <a:spcBef>
                <a:spcPts val="750"/>
              </a:spcBef>
            </a:pPr>
            <a:r>
              <a:rPr sz="2800" spc="-5" dirty="0">
                <a:latin typeface="Comic Sans MS"/>
                <a:cs typeface="Comic Sans MS"/>
              </a:rPr>
              <a:t>Due</a:t>
            </a:r>
            <a:r>
              <a:rPr sz="2800" spc="-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to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infiltration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of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marrow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SYMPTOMS</a:t>
            </a:r>
            <a:endParaRPr sz="3200">
              <a:latin typeface="Comic Sans MS"/>
              <a:cs typeface="Comic Sans MS"/>
            </a:endParaRPr>
          </a:p>
          <a:p>
            <a:pPr marL="3088640">
              <a:lnSpc>
                <a:spcPct val="100000"/>
              </a:lnSpc>
              <a:spcBef>
                <a:spcPts val="620"/>
              </a:spcBef>
            </a:pPr>
            <a:r>
              <a:rPr sz="2400" spc="-5" dirty="0">
                <a:latin typeface="Comic Sans MS"/>
                <a:cs typeface="Comic Sans MS"/>
              </a:rPr>
              <a:t>Due</a:t>
            </a:r>
            <a:r>
              <a:rPr sz="2400" spc="-10" dirty="0">
                <a:latin typeface="Comic Sans MS"/>
                <a:cs typeface="Comic Sans MS"/>
              </a:rPr>
              <a:t> to </a:t>
            </a:r>
            <a:r>
              <a:rPr sz="2400" dirty="0">
                <a:latin typeface="Comic Sans MS"/>
                <a:cs typeface="Comic Sans MS"/>
              </a:rPr>
              <a:t>decreased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production</a:t>
            </a:r>
            <a:r>
              <a:rPr sz="2400" dirty="0">
                <a:latin typeface="Comic Sans MS"/>
                <a:cs typeface="Comic Sans MS"/>
              </a:rPr>
              <a:t> of</a:t>
            </a:r>
            <a:endParaRPr sz="2400">
              <a:latin typeface="Comic Sans MS"/>
              <a:cs typeface="Comic Sans MS"/>
            </a:endParaRPr>
          </a:p>
          <a:p>
            <a:pPr marL="3059430">
              <a:lnSpc>
                <a:spcPct val="100000"/>
              </a:lnSpc>
              <a:spcBef>
                <a:spcPts val="740"/>
              </a:spcBef>
            </a:pPr>
            <a:r>
              <a:rPr sz="3200" spc="-5" dirty="0">
                <a:latin typeface="Comic Sans MS"/>
                <a:cs typeface="Comic Sans MS"/>
              </a:rPr>
              <a:t>normal</a:t>
            </a:r>
            <a:r>
              <a:rPr sz="3200" spc="-3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marrow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elements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0879" y="3048000"/>
            <a:ext cx="350520" cy="1066800"/>
          </a:xfrm>
          <a:custGeom>
            <a:avLst/>
            <a:gdLst/>
            <a:ahLst/>
            <a:cxnLst/>
            <a:rect l="l" t="t" r="r" b="b"/>
            <a:pathLst>
              <a:path w="350520" h="1066800">
                <a:moveTo>
                  <a:pt x="350519" y="1066800"/>
                </a:moveTo>
                <a:lnTo>
                  <a:pt x="175259" y="1066800"/>
                </a:lnTo>
                <a:lnTo>
                  <a:pt x="175259" y="613029"/>
                </a:lnTo>
                <a:lnTo>
                  <a:pt x="0" y="613029"/>
                </a:lnTo>
                <a:lnTo>
                  <a:pt x="175259" y="613029"/>
                </a:lnTo>
                <a:lnTo>
                  <a:pt x="175259" y="0"/>
                </a:lnTo>
                <a:lnTo>
                  <a:pt x="350519" y="0"/>
                </a:lnTo>
              </a:path>
            </a:pathLst>
          </a:custGeom>
          <a:ln w="12700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0577" y="437210"/>
            <a:ext cx="29413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Symptoms</a:t>
            </a:r>
            <a:endParaRPr sz="4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289050"/>
          <a:ext cx="8229600" cy="5406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6007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symptoms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percentage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6007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10" dirty="0">
                          <a:latin typeface="Comic Sans MS"/>
                          <a:cs typeface="Comic Sans MS"/>
                        </a:rPr>
                        <a:t>fatigue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10" dirty="0">
                          <a:latin typeface="Comic Sans MS"/>
                          <a:cs typeface="Comic Sans MS"/>
                        </a:rPr>
                        <a:t>92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007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5" dirty="0">
                          <a:latin typeface="Comic Sans MS"/>
                          <a:cs typeface="Comic Sans MS"/>
                        </a:rPr>
                        <a:t>Bone</a:t>
                      </a:r>
                      <a:r>
                        <a:rPr sz="28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or</a:t>
                      </a:r>
                      <a:r>
                        <a:rPr sz="28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joint</a:t>
                      </a:r>
                      <a:r>
                        <a:rPr sz="28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pain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10" dirty="0">
                          <a:latin typeface="Comic Sans MS"/>
                          <a:cs typeface="Comic Sans MS"/>
                        </a:rPr>
                        <a:t>79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007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10" dirty="0">
                          <a:latin typeface="Comic Sans MS"/>
                          <a:cs typeface="Comic Sans MS"/>
                        </a:rPr>
                        <a:t>fever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10" dirty="0">
                          <a:latin typeface="Comic Sans MS"/>
                          <a:cs typeface="Comic Sans MS"/>
                        </a:rPr>
                        <a:t>71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007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spc="-5" dirty="0">
                          <a:latin typeface="Comic Sans MS"/>
                          <a:cs typeface="Comic Sans MS"/>
                        </a:rPr>
                        <a:t>Weight</a:t>
                      </a:r>
                      <a:r>
                        <a:rPr sz="2800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loss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spc="-10" dirty="0">
                          <a:latin typeface="Comic Sans MS"/>
                          <a:cs typeface="Comic Sans MS"/>
                        </a:rPr>
                        <a:t>66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007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spc="-10" dirty="0">
                          <a:latin typeface="Comic Sans MS"/>
                          <a:cs typeface="Comic Sans MS"/>
                        </a:rPr>
                        <a:t>Abnormal</a:t>
                      </a:r>
                      <a:r>
                        <a:rPr sz="28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masses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800" spc="-10" dirty="0">
                          <a:latin typeface="Comic Sans MS"/>
                          <a:cs typeface="Comic Sans MS"/>
                        </a:rPr>
                        <a:t>62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007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" dirty="0">
                          <a:latin typeface="Comic Sans MS"/>
                          <a:cs typeface="Comic Sans MS"/>
                        </a:rPr>
                        <a:t>purpura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10" dirty="0">
                          <a:latin typeface="Comic Sans MS"/>
                          <a:cs typeface="Comic Sans MS"/>
                        </a:rPr>
                        <a:t>51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007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" dirty="0">
                          <a:latin typeface="Comic Sans MS"/>
                          <a:cs typeface="Comic Sans MS"/>
                        </a:rPr>
                        <a:t>hemorrhage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10" dirty="0">
                          <a:latin typeface="Comic Sans MS"/>
                          <a:cs typeface="Comic Sans MS"/>
                        </a:rPr>
                        <a:t>27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00710">
                <a:tc>
                  <a:txBody>
                    <a:bodyPr/>
                    <a:lstStyle/>
                    <a:p>
                      <a:pPr marL="91440">
                        <a:lnSpc>
                          <a:spcPts val="2905"/>
                        </a:lnSpc>
                        <a:spcBef>
                          <a:spcPts val="220"/>
                        </a:spcBef>
                      </a:pPr>
                      <a:r>
                        <a:rPr sz="2800" spc="-10" dirty="0">
                          <a:latin typeface="Comic Sans MS"/>
                          <a:cs typeface="Comic Sans MS"/>
                        </a:rPr>
                        <a:t>infection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  <a:p>
                      <a:pPr marL="91440">
                        <a:lnSpc>
                          <a:spcPts val="985"/>
                        </a:lnSpc>
                      </a:pPr>
                      <a:r>
                        <a:rPr sz="1200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4/28/2014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905"/>
                        </a:lnSpc>
                        <a:spcBef>
                          <a:spcPts val="220"/>
                        </a:spcBef>
                      </a:pPr>
                      <a:r>
                        <a:rPr sz="2800" spc="-5" dirty="0">
                          <a:latin typeface="Comic Sans MS"/>
                          <a:cs typeface="Comic Sans MS"/>
                        </a:rPr>
                        <a:t>17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  <a:p>
                      <a:pPr marR="83820" algn="r">
                        <a:lnSpc>
                          <a:spcPts val="985"/>
                        </a:lnSpc>
                      </a:pPr>
                      <a:r>
                        <a:rPr sz="1200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24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5104" y="469214"/>
            <a:ext cx="36588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Physical</a:t>
            </a:r>
            <a:r>
              <a:rPr sz="4400" spc="-105" dirty="0"/>
              <a:t> </a:t>
            </a:r>
            <a:r>
              <a:rPr sz="4400" spc="-5" dirty="0"/>
              <a:t>Signs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670050"/>
          <a:ext cx="8229600" cy="48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685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32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Physical</a:t>
                      </a:r>
                      <a:r>
                        <a:rPr sz="3200" b="1" spc="-6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Signs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32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percentage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dirty="0">
                          <a:latin typeface="Comic Sans MS"/>
                          <a:cs typeface="Comic Sans MS"/>
                        </a:rPr>
                        <a:t>splenomegaly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dirty="0">
                          <a:latin typeface="Comic Sans MS"/>
                          <a:cs typeface="Comic Sans MS"/>
                        </a:rPr>
                        <a:t>86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dirty="0">
                          <a:latin typeface="Comic Sans MS"/>
                          <a:cs typeface="Comic Sans MS"/>
                        </a:rPr>
                        <a:t>lymphadenopathy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dirty="0">
                          <a:latin typeface="Comic Sans MS"/>
                          <a:cs typeface="Comic Sans MS"/>
                        </a:rPr>
                        <a:t>76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dirty="0">
                          <a:latin typeface="Comic Sans MS"/>
                          <a:cs typeface="Comic Sans MS"/>
                        </a:rPr>
                        <a:t>hepatomegaly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spc="-5" dirty="0">
                          <a:latin typeface="Comic Sans MS"/>
                          <a:cs typeface="Comic Sans MS"/>
                        </a:rPr>
                        <a:t>74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spc="-5" dirty="0">
                          <a:latin typeface="Comic Sans MS"/>
                          <a:cs typeface="Comic Sans MS"/>
                        </a:rPr>
                        <a:t>Sternal</a:t>
                      </a:r>
                      <a:r>
                        <a:rPr sz="3200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spc="-5" dirty="0">
                          <a:latin typeface="Comic Sans MS"/>
                          <a:cs typeface="Comic Sans MS"/>
                        </a:rPr>
                        <a:t>tenderness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dirty="0">
                          <a:latin typeface="Comic Sans MS"/>
                          <a:cs typeface="Comic Sans MS"/>
                        </a:rPr>
                        <a:t>69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dirty="0">
                          <a:latin typeface="Comic Sans MS"/>
                          <a:cs typeface="Comic Sans MS"/>
                        </a:rPr>
                        <a:t>purpura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spc="-5" dirty="0">
                          <a:latin typeface="Comic Sans MS"/>
                          <a:cs typeface="Comic Sans MS"/>
                        </a:rPr>
                        <a:t>50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dirty="0">
                          <a:latin typeface="Comic Sans MS"/>
                          <a:cs typeface="Comic Sans MS"/>
                        </a:rPr>
                        <a:t>Fundus</a:t>
                      </a:r>
                      <a:r>
                        <a:rPr sz="3200" spc="-6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dirty="0">
                          <a:latin typeface="Comic Sans MS"/>
                          <a:cs typeface="Comic Sans MS"/>
                        </a:rPr>
                        <a:t>changes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spc="-5" dirty="0">
                          <a:latin typeface="Comic Sans MS"/>
                          <a:cs typeface="Comic Sans MS"/>
                        </a:rPr>
                        <a:t>14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6589" y="469214"/>
            <a:ext cx="42945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Clinical</a:t>
            </a:r>
            <a:r>
              <a:rPr sz="4400" spc="-110" dirty="0"/>
              <a:t> </a:t>
            </a:r>
            <a:r>
              <a:rPr sz="4400" dirty="0"/>
              <a:t>features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34413"/>
            <a:ext cx="7922895" cy="454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Generalized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weakness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and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fatigue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omic Sans MS"/>
                <a:cs typeface="Comic Sans MS"/>
              </a:rPr>
              <a:t>Anemia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Frequent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or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unexplained</a:t>
            </a:r>
            <a:r>
              <a:rPr sz="2800" spc="2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  <a:hlinkClick r:id="rId2"/>
              </a:rPr>
              <a:t>fever</a:t>
            </a:r>
            <a:r>
              <a:rPr sz="2800" spc="35" dirty="0">
                <a:solidFill>
                  <a:srgbClr val="0000FF"/>
                </a:solidFill>
                <a:latin typeface="Comic Sans MS"/>
                <a:cs typeface="Comic Sans MS"/>
                <a:hlinkClick r:id="rId2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and</a:t>
            </a:r>
            <a:r>
              <a:rPr sz="2800" spc="1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  <a:hlinkClick r:id="rId3"/>
              </a:rPr>
              <a:t>infection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Weight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loss and/or</a:t>
            </a:r>
            <a:r>
              <a:rPr sz="2800" spc="4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loss of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appetite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Excessive</a:t>
            </a:r>
            <a:r>
              <a:rPr sz="2800" spc="-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and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unexplained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bruising</a:t>
            </a:r>
            <a:endParaRPr sz="2800">
              <a:latin typeface="Comic Sans MS"/>
              <a:cs typeface="Comic Sans MS"/>
            </a:endParaRPr>
          </a:p>
          <a:p>
            <a:pPr marL="355600" marR="5080" indent="-342900">
              <a:lnSpc>
                <a:spcPts val="269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Bone pain,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joint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pain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(caused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by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the spread</a:t>
            </a:r>
            <a:r>
              <a:rPr sz="2800" spc="4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of </a:t>
            </a:r>
            <a:r>
              <a:rPr sz="2800" spc="-819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"blast"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cells</a:t>
            </a:r>
            <a:r>
              <a:rPr sz="2800" spc="-1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from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the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marrow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cavity)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Breathlessness</a:t>
            </a:r>
            <a:endParaRPr sz="28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Enlarged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lymph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nodes,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liver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and/or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spleen</a:t>
            </a:r>
            <a:endParaRPr sz="2800">
              <a:latin typeface="Comic Sans MS"/>
              <a:cs typeface="Comic Sans MS"/>
            </a:endParaRPr>
          </a:p>
          <a:p>
            <a:pPr marL="355600" marR="17145" indent="-342900">
              <a:lnSpc>
                <a:spcPct val="8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omic Sans MS"/>
                <a:cs typeface="Comic Sans MS"/>
              </a:rPr>
              <a:t>Petechiae,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which</a:t>
            </a:r>
            <a:r>
              <a:rPr sz="2800" spc="-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are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tiny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red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spots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or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lines </a:t>
            </a:r>
            <a:r>
              <a:rPr sz="2800" spc="-10" dirty="0">
                <a:latin typeface="Comic Sans MS"/>
                <a:cs typeface="Comic Sans MS"/>
              </a:rPr>
              <a:t>in </a:t>
            </a:r>
            <a:r>
              <a:rPr sz="2800" spc="-8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the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skin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due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to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low</a:t>
            </a:r>
            <a:r>
              <a:rPr sz="2800" spc="2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  <a:hlinkClick r:id="rId4"/>
              </a:rPr>
              <a:t>platelet</a:t>
            </a:r>
            <a:r>
              <a:rPr sz="2800" spc="10" dirty="0">
                <a:solidFill>
                  <a:srgbClr val="0000FF"/>
                </a:solidFill>
                <a:latin typeface="Comic Sans MS"/>
                <a:cs typeface="Comic Sans MS"/>
                <a:hlinkClick r:id="rId4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levels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8573" y="386918"/>
            <a:ext cx="30118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Diagnos</a:t>
            </a:r>
            <a:r>
              <a:rPr sz="5400" spc="10" dirty="0"/>
              <a:t>i</a:t>
            </a:r>
            <a:r>
              <a:rPr sz="5400" dirty="0"/>
              <a:t>s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535940" y="1470634"/>
            <a:ext cx="5267325" cy="1635760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55"/>
              </a:spcBef>
              <a:buFont typeface="Arial"/>
              <a:buChar char="•"/>
              <a:tabLst>
                <a:tab pos="355600" algn="l"/>
              </a:tabLst>
            </a:pPr>
            <a:r>
              <a:rPr sz="4400" dirty="0">
                <a:latin typeface="Comic Sans MS"/>
                <a:cs typeface="Comic Sans MS"/>
              </a:rPr>
              <a:t>Confirmative</a:t>
            </a:r>
            <a:r>
              <a:rPr sz="4400" spc="-100" dirty="0">
                <a:latin typeface="Comic Sans MS"/>
                <a:cs typeface="Comic Sans MS"/>
              </a:rPr>
              <a:t> </a:t>
            </a:r>
            <a:r>
              <a:rPr sz="4400" spc="-5" dirty="0">
                <a:latin typeface="Comic Sans MS"/>
                <a:cs typeface="Comic Sans MS"/>
              </a:rPr>
              <a:t>tests</a:t>
            </a:r>
            <a:endParaRPr sz="4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355600" algn="l"/>
              </a:tabLst>
            </a:pPr>
            <a:r>
              <a:rPr sz="4400" spc="-5" dirty="0">
                <a:latin typeface="Comic Sans MS"/>
                <a:cs typeface="Comic Sans MS"/>
              </a:rPr>
              <a:t>Supportive</a:t>
            </a:r>
            <a:r>
              <a:rPr sz="4400" spc="-70" dirty="0">
                <a:latin typeface="Comic Sans MS"/>
                <a:cs typeface="Comic Sans MS"/>
              </a:rPr>
              <a:t> </a:t>
            </a:r>
            <a:r>
              <a:rPr sz="4400" spc="-5" dirty="0">
                <a:latin typeface="Comic Sans MS"/>
                <a:cs typeface="Comic Sans MS"/>
              </a:rPr>
              <a:t>tests</a:t>
            </a:r>
            <a:endParaRPr sz="4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7176" y="536270"/>
            <a:ext cx="55473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Investigation</a:t>
            </a:r>
            <a:r>
              <a:rPr sz="3600" spc="-75" dirty="0"/>
              <a:t> </a:t>
            </a:r>
            <a:r>
              <a:rPr sz="3600" spc="-5" dirty="0"/>
              <a:t>(supportive)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515208"/>
            <a:ext cx="5044440" cy="412305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LDH,Serum</a:t>
            </a:r>
            <a:r>
              <a:rPr sz="3200" spc="-4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uric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acid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Coagulation</a:t>
            </a:r>
            <a:r>
              <a:rPr sz="3200" spc="-5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profile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LFT,RFT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Chest</a:t>
            </a:r>
            <a:r>
              <a:rPr sz="3200" spc="-5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x-ray,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CT</a:t>
            </a:r>
            <a:r>
              <a:rPr sz="3200" spc="-3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scan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of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chest</a:t>
            </a:r>
            <a:r>
              <a:rPr sz="3200" spc="-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&amp;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brain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Blood</a:t>
            </a:r>
            <a:r>
              <a:rPr sz="3200" spc="-5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culture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Baseline</a:t>
            </a:r>
            <a:r>
              <a:rPr sz="3200" spc="-5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Echo,ECG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946" y="470738"/>
            <a:ext cx="73628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Investigation</a:t>
            </a:r>
            <a:r>
              <a:rPr sz="4400" spc="-85" dirty="0"/>
              <a:t> </a:t>
            </a:r>
            <a:r>
              <a:rPr sz="4400" spc="-5" dirty="0"/>
              <a:t>(confirmative)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15208"/>
            <a:ext cx="6207125" cy="178181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CBC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Bone</a:t>
            </a:r>
            <a:r>
              <a:rPr sz="3200" spc="-3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marrow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aspiration/biopsy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Cyto</a:t>
            </a:r>
            <a:r>
              <a:rPr sz="3200" spc="-5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genetics.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9848" y="469214"/>
            <a:ext cx="54667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Investigations(conf.)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0690" marR="5080" indent="-342900">
              <a:lnSpc>
                <a:spcPct val="100000"/>
              </a:lnSpc>
              <a:spcBef>
                <a:spcPts val="105"/>
              </a:spcBef>
            </a:pPr>
            <a:r>
              <a:rPr u="sng" spc="-5" dirty="0">
                <a:uFill>
                  <a:solidFill>
                    <a:srgbClr val="000000"/>
                  </a:solidFill>
                </a:uFill>
              </a:rPr>
              <a:t>CBC</a:t>
            </a:r>
            <a:r>
              <a:rPr spc="-5" dirty="0"/>
              <a:t>-Anemia,thrombocytopenia,leucopenia </a:t>
            </a:r>
            <a:r>
              <a:rPr spc="-944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leucocytosis.</a:t>
            </a:r>
          </a:p>
          <a:p>
            <a:pPr marL="440690" marR="266700" indent="-342900">
              <a:lnSpc>
                <a:spcPct val="100000"/>
              </a:lnSpc>
              <a:spcBef>
                <a:spcPts val="770"/>
              </a:spcBef>
            </a:pPr>
            <a:r>
              <a:rPr u="sng" spc="-5" dirty="0">
                <a:uFill>
                  <a:solidFill>
                    <a:srgbClr val="000000"/>
                  </a:solidFill>
                </a:uFill>
              </a:rPr>
              <a:t>Peripheral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smear study</a:t>
            </a:r>
            <a:r>
              <a:rPr dirty="0"/>
              <a:t>-circulating </a:t>
            </a:r>
            <a:r>
              <a:rPr spc="-5" dirty="0"/>
              <a:t>blast </a:t>
            </a:r>
            <a:r>
              <a:rPr spc="-944" dirty="0"/>
              <a:t> </a:t>
            </a:r>
            <a:r>
              <a:rPr dirty="0"/>
              <a:t>can</a:t>
            </a:r>
            <a:r>
              <a:rPr spc="-5" dirty="0"/>
              <a:t> be</a:t>
            </a:r>
            <a:r>
              <a:rPr spc="-15" dirty="0"/>
              <a:t> </a:t>
            </a:r>
            <a:r>
              <a:rPr dirty="0"/>
              <a:t>seen.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7901" y="3932237"/>
            <a:ext cx="3536950" cy="26511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Confirmatory</a:t>
            </a:r>
          </a:p>
          <a:p>
            <a:pPr marL="6350" algn="ctr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Bone</a:t>
            </a:r>
            <a:r>
              <a:rPr spc="15" dirty="0"/>
              <a:t> </a:t>
            </a:r>
            <a:r>
              <a:rPr spc="-5" dirty="0"/>
              <a:t>marrow</a:t>
            </a:r>
            <a:r>
              <a:rPr spc="40" dirty="0"/>
              <a:t> </a:t>
            </a:r>
            <a:r>
              <a:rPr spc="-5" dirty="0"/>
              <a:t>aspiration/biopsy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2405849"/>
            <a:ext cx="3810000" cy="33623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04606" y="6447975"/>
            <a:ext cx="23558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3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1680" y="338150"/>
            <a:ext cx="35826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Definition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231140" y="1686814"/>
            <a:ext cx="8634095" cy="4744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9273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dirty="0">
                <a:latin typeface="Comic Sans MS"/>
                <a:cs typeface="Comic Sans MS"/>
              </a:rPr>
              <a:t>Leukemia</a:t>
            </a:r>
            <a:r>
              <a:rPr sz="3600" b="1" spc="-480" dirty="0">
                <a:latin typeface="Comic Sans MS"/>
                <a:cs typeface="Comic Sans MS"/>
              </a:rPr>
              <a:t> </a:t>
            </a:r>
            <a:r>
              <a:rPr sz="3600" spc="-5" dirty="0">
                <a:latin typeface="Comic Sans MS"/>
                <a:cs typeface="Comic Sans MS"/>
              </a:rPr>
              <a:t>i</a:t>
            </a:r>
            <a:r>
              <a:rPr sz="3600" dirty="0">
                <a:latin typeface="Comic Sans MS"/>
                <a:cs typeface="Comic Sans MS"/>
              </a:rPr>
              <a:t>s</a:t>
            </a:r>
            <a:r>
              <a:rPr sz="3600" spc="-5" dirty="0">
                <a:latin typeface="Comic Sans MS"/>
                <a:cs typeface="Comic Sans MS"/>
              </a:rPr>
              <a:t> </a:t>
            </a:r>
            <a:r>
              <a:rPr sz="3600" dirty="0">
                <a:latin typeface="Comic Sans MS"/>
                <a:cs typeface="Comic Sans MS"/>
              </a:rPr>
              <a:t>a</a:t>
            </a:r>
            <a:r>
              <a:rPr sz="3600" spc="-15" dirty="0">
                <a:latin typeface="Comic Sans MS"/>
                <a:cs typeface="Comic Sans MS"/>
              </a:rPr>
              <a:t> </a:t>
            </a:r>
            <a:r>
              <a:rPr sz="3600" spc="-5" dirty="0">
                <a:latin typeface="Comic Sans MS"/>
                <a:cs typeface="Comic Sans MS"/>
              </a:rPr>
              <a:t>ty</a:t>
            </a:r>
            <a:r>
              <a:rPr sz="3600" spc="-20" dirty="0">
                <a:latin typeface="Comic Sans MS"/>
                <a:cs typeface="Comic Sans MS"/>
              </a:rPr>
              <a:t>p</a:t>
            </a:r>
            <a:r>
              <a:rPr sz="3600" dirty="0">
                <a:latin typeface="Comic Sans MS"/>
                <a:cs typeface="Comic Sans MS"/>
              </a:rPr>
              <a:t>e</a:t>
            </a:r>
            <a:r>
              <a:rPr sz="3600" spc="15" dirty="0">
                <a:latin typeface="Comic Sans MS"/>
                <a:cs typeface="Comic Sans MS"/>
              </a:rPr>
              <a:t> </a:t>
            </a:r>
            <a:r>
              <a:rPr sz="3600" dirty="0">
                <a:latin typeface="Comic Sans MS"/>
                <a:cs typeface="Comic Sans MS"/>
              </a:rPr>
              <a:t>of</a:t>
            </a:r>
            <a:r>
              <a:rPr sz="3600" spc="5" dirty="0">
                <a:latin typeface="Comic Sans MS"/>
                <a:cs typeface="Comic Sans MS"/>
              </a:rPr>
              <a:t> </a:t>
            </a:r>
            <a:r>
              <a:rPr sz="3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  <a:hlinkClick r:id="rId2"/>
              </a:rPr>
              <a:t>cancer</a:t>
            </a:r>
            <a:r>
              <a:rPr sz="3600" spc="-20" dirty="0">
                <a:solidFill>
                  <a:srgbClr val="0000FF"/>
                </a:solidFill>
                <a:latin typeface="Comic Sans MS"/>
                <a:cs typeface="Comic Sans MS"/>
                <a:hlinkClick r:id="rId2"/>
              </a:rPr>
              <a:t> </a:t>
            </a:r>
            <a:r>
              <a:rPr sz="3600" dirty="0">
                <a:latin typeface="Comic Sans MS"/>
                <a:cs typeface="Comic Sans MS"/>
              </a:rPr>
              <a:t>of</a:t>
            </a:r>
            <a:r>
              <a:rPr sz="3600" spc="-15" dirty="0">
                <a:latin typeface="Comic Sans MS"/>
                <a:cs typeface="Comic Sans MS"/>
              </a:rPr>
              <a:t> </a:t>
            </a:r>
            <a:r>
              <a:rPr sz="3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  <a:hlinkClick r:id="rId3"/>
              </a:rPr>
              <a:t>blood </a:t>
            </a:r>
            <a:r>
              <a:rPr sz="3600" spc="-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3600" dirty="0">
                <a:latin typeface="Comic Sans MS"/>
                <a:cs typeface="Comic Sans MS"/>
              </a:rPr>
              <a:t>or</a:t>
            </a:r>
            <a:r>
              <a:rPr sz="3600" spc="-3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3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  <a:hlinkClick r:id="rId4"/>
              </a:rPr>
              <a:t>bonemarrow</a:t>
            </a:r>
            <a:endParaRPr sz="360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5" dirty="0">
                <a:latin typeface="Comic Sans MS"/>
                <a:cs typeface="Comic Sans MS"/>
              </a:rPr>
              <a:t>Characterized by </a:t>
            </a:r>
            <a:r>
              <a:rPr sz="3600" dirty="0">
                <a:latin typeface="Comic Sans MS"/>
                <a:cs typeface="Comic Sans MS"/>
              </a:rPr>
              <a:t>an abnormal </a:t>
            </a:r>
            <a:r>
              <a:rPr sz="3600" spc="-5" dirty="0">
                <a:latin typeface="Comic Sans MS"/>
                <a:cs typeface="Comic Sans MS"/>
              </a:rPr>
              <a:t>increase </a:t>
            </a:r>
            <a:r>
              <a:rPr sz="3600" spc="-1065" dirty="0">
                <a:latin typeface="Comic Sans MS"/>
                <a:cs typeface="Comic Sans MS"/>
              </a:rPr>
              <a:t> </a:t>
            </a:r>
            <a:r>
              <a:rPr sz="3600" dirty="0">
                <a:latin typeface="Comic Sans MS"/>
                <a:cs typeface="Comic Sans MS"/>
              </a:rPr>
              <a:t>of </a:t>
            </a:r>
            <a:r>
              <a:rPr sz="3600" spc="-5" dirty="0">
                <a:latin typeface="Comic Sans MS"/>
                <a:cs typeface="Comic Sans MS"/>
              </a:rPr>
              <a:t>immature</a:t>
            </a:r>
            <a:r>
              <a:rPr sz="3600" spc="-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3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  <a:hlinkClick r:id="rId5"/>
              </a:rPr>
              <a:t>white blood cells</a:t>
            </a:r>
            <a:r>
              <a:rPr sz="3600" spc="-5" dirty="0">
                <a:solidFill>
                  <a:srgbClr val="0000FF"/>
                </a:solidFill>
                <a:latin typeface="Comic Sans MS"/>
                <a:cs typeface="Comic Sans MS"/>
                <a:hlinkClick r:id="rId5"/>
              </a:rPr>
              <a:t> </a:t>
            </a:r>
            <a:r>
              <a:rPr sz="3600" spc="-5" dirty="0">
                <a:latin typeface="Comic Sans MS"/>
                <a:cs typeface="Comic Sans MS"/>
              </a:rPr>
              <a:t>called </a:t>
            </a:r>
            <a:r>
              <a:rPr sz="3600" dirty="0">
                <a:latin typeface="Comic Sans MS"/>
                <a:cs typeface="Comic Sans MS"/>
              </a:rPr>
              <a:t> </a:t>
            </a:r>
            <a:r>
              <a:rPr sz="3600" spc="-5" dirty="0">
                <a:latin typeface="Comic Sans MS"/>
                <a:cs typeface="Comic Sans MS"/>
              </a:rPr>
              <a:t>"</a:t>
            </a:r>
            <a:r>
              <a:rPr sz="3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  <a:hlinkClick r:id="rId6"/>
              </a:rPr>
              <a:t>blasts</a:t>
            </a:r>
            <a:r>
              <a:rPr sz="3600" spc="-5" dirty="0">
                <a:latin typeface="Comic Sans MS"/>
                <a:cs typeface="Comic Sans MS"/>
              </a:rPr>
              <a:t>".</a:t>
            </a:r>
            <a:endParaRPr sz="3600">
              <a:latin typeface="Comic Sans MS"/>
              <a:cs typeface="Comic Sans MS"/>
            </a:endParaRPr>
          </a:p>
          <a:p>
            <a:pPr marL="355600" marR="624205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5" dirty="0">
                <a:latin typeface="Comic Sans MS"/>
                <a:cs typeface="Comic Sans MS"/>
              </a:rPr>
              <a:t>Leukemia is </a:t>
            </a:r>
            <a:r>
              <a:rPr sz="3600" dirty="0">
                <a:latin typeface="Comic Sans MS"/>
                <a:cs typeface="Comic Sans MS"/>
              </a:rPr>
              <a:t>a </a:t>
            </a:r>
            <a:r>
              <a:rPr sz="3600" spc="-5" dirty="0">
                <a:latin typeface="Comic Sans MS"/>
                <a:cs typeface="Comic Sans MS"/>
              </a:rPr>
              <a:t>broad term </a:t>
            </a:r>
            <a:r>
              <a:rPr sz="3600" dirty="0">
                <a:latin typeface="Comic Sans MS"/>
                <a:cs typeface="Comic Sans MS"/>
              </a:rPr>
              <a:t>covering a </a:t>
            </a:r>
            <a:r>
              <a:rPr sz="3600" spc="-1065" dirty="0">
                <a:latin typeface="Comic Sans MS"/>
                <a:cs typeface="Comic Sans MS"/>
              </a:rPr>
              <a:t> </a:t>
            </a:r>
            <a:r>
              <a:rPr sz="3600" spc="-5" dirty="0">
                <a:latin typeface="Comic Sans MS"/>
                <a:cs typeface="Comic Sans MS"/>
              </a:rPr>
              <a:t>spectrum</a:t>
            </a:r>
            <a:r>
              <a:rPr sz="3600" spc="-10" dirty="0">
                <a:latin typeface="Comic Sans MS"/>
                <a:cs typeface="Comic Sans MS"/>
              </a:rPr>
              <a:t> </a:t>
            </a:r>
            <a:r>
              <a:rPr sz="3600" dirty="0">
                <a:latin typeface="Comic Sans MS"/>
                <a:cs typeface="Comic Sans MS"/>
              </a:rPr>
              <a:t>of</a:t>
            </a:r>
            <a:r>
              <a:rPr sz="3600" spc="-15" dirty="0">
                <a:latin typeface="Comic Sans MS"/>
                <a:cs typeface="Comic Sans MS"/>
              </a:rPr>
              <a:t> </a:t>
            </a:r>
            <a:r>
              <a:rPr sz="3600" spc="-5" dirty="0">
                <a:latin typeface="Comic Sans MS"/>
                <a:cs typeface="Comic Sans MS"/>
              </a:rPr>
              <a:t>diseases.</a:t>
            </a:r>
            <a:endParaRPr sz="36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87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dirty="0">
                <a:latin typeface="Comic Sans MS"/>
                <a:cs typeface="Comic Sans MS"/>
              </a:rPr>
              <a:t>Leuka</a:t>
            </a:r>
            <a:r>
              <a:rPr sz="3600" b="1" spc="-20" dirty="0">
                <a:latin typeface="Comic Sans MS"/>
                <a:cs typeface="Comic Sans MS"/>
              </a:rPr>
              <a:t> </a:t>
            </a:r>
            <a:r>
              <a:rPr sz="3600" b="1" dirty="0">
                <a:latin typeface="Comic Sans MS"/>
                <a:cs typeface="Comic Sans MS"/>
              </a:rPr>
              <a:t>=</a:t>
            </a:r>
            <a:r>
              <a:rPr sz="3600" b="1" spc="-20" dirty="0">
                <a:latin typeface="Comic Sans MS"/>
                <a:cs typeface="Comic Sans MS"/>
              </a:rPr>
              <a:t> </a:t>
            </a:r>
            <a:r>
              <a:rPr sz="3600" b="1" spc="-5" dirty="0">
                <a:latin typeface="Comic Sans MS"/>
                <a:cs typeface="Comic Sans MS"/>
              </a:rPr>
              <a:t>white,</a:t>
            </a:r>
            <a:r>
              <a:rPr sz="3600" b="1" dirty="0">
                <a:latin typeface="Comic Sans MS"/>
                <a:cs typeface="Comic Sans MS"/>
              </a:rPr>
              <a:t> </a:t>
            </a:r>
            <a:r>
              <a:rPr sz="3600" b="1" spc="-5" dirty="0">
                <a:latin typeface="Comic Sans MS"/>
                <a:cs typeface="Comic Sans MS"/>
              </a:rPr>
              <a:t>emia</a:t>
            </a:r>
            <a:r>
              <a:rPr sz="3600" b="1" spc="-10" dirty="0">
                <a:latin typeface="Comic Sans MS"/>
                <a:cs typeface="Comic Sans MS"/>
              </a:rPr>
              <a:t> </a:t>
            </a:r>
            <a:r>
              <a:rPr sz="3600" b="1" dirty="0">
                <a:latin typeface="Comic Sans MS"/>
                <a:cs typeface="Comic Sans MS"/>
              </a:rPr>
              <a:t>=</a:t>
            </a:r>
            <a:r>
              <a:rPr sz="3600" b="1" spc="-1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3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  <a:hlinkClick r:id="rId5"/>
              </a:rPr>
              <a:t>blood</a:t>
            </a:r>
            <a:endParaRPr sz="3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580" y="470738"/>
            <a:ext cx="5181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Bone</a:t>
            </a:r>
            <a:r>
              <a:rPr sz="4400" spc="-45" dirty="0"/>
              <a:t> </a:t>
            </a:r>
            <a:r>
              <a:rPr sz="4400" dirty="0"/>
              <a:t>marrow</a:t>
            </a:r>
            <a:r>
              <a:rPr sz="4400" spc="-40" dirty="0"/>
              <a:t> </a:t>
            </a:r>
            <a:r>
              <a:rPr sz="4400" spc="-5" dirty="0"/>
              <a:t>biopsy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98068" y="1737486"/>
            <a:ext cx="2211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mic Sans MS"/>
                <a:cs typeface="Comic Sans MS"/>
              </a:rPr>
              <a:t>gross</a:t>
            </a:r>
            <a:r>
              <a:rPr sz="2400" b="1" spc="-9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specimen</a:t>
            </a:r>
            <a:endParaRPr sz="240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802763"/>
            <a:ext cx="2819400" cy="26955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206110" y="1769491"/>
            <a:ext cx="30822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omic Sans MS"/>
                <a:cs typeface="Comic Sans MS"/>
              </a:rPr>
              <a:t>Marrow</a:t>
            </a:r>
            <a:r>
              <a:rPr sz="2200" b="1" spc="-45" dirty="0">
                <a:latin typeface="Comic Sans MS"/>
                <a:cs typeface="Comic Sans MS"/>
              </a:rPr>
              <a:t> </a:t>
            </a:r>
            <a:r>
              <a:rPr sz="2200" b="1" spc="-5" dirty="0">
                <a:latin typeface="Comic Sans MS"/>
                <a:cs typeface="Comic Sans MS"/>
              </a:rPr>
              <a:t>showing</a:t>
            </a:r>
            <a:r>
              <a:rPr sz="2200" b="1" spc="-25" dirty="0">
                <a:latin typeface="Comic Sans MS"/>
                <a:cs typeface="Comic Sans MS"/>
              </a:rPr>
              <a:t> </a:t>
            </a:r>
            <a:r>
              <a:rPr sz="2200" b="1" spc="-5" dirty="0">
                <a:latin typeface="Comic Sans MS"/>
                <a:cs typeface="Comic Sans MS"/>
              </a:rPr>
              <a:t>blasts</a:t>
            </a:r>
            <a:endParaRPr sz="2200">
              <a:latin typeface="Comic Sans MS"/>
              <a:cs typeface="Comic Sans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4497" y="2819400"/>
            <a:ext cx="2898902" cy="26670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486150" y="4095750"/>
            <a:ext cx="1626235" cy="523240"/>
            <a:chOff x="3486150" y="4095750"/>
            <a:chExt cx="1626235" cy="523240"/>
          </a:xfrm>
        </p:grpSpPr>
        <p:sp>
          <p:nvSpPr>
            <p:cNvPr id="8" name="object 8"/>
            <p:cNvSpPr/>
            <p:nvPr/>
          </p:nvSpPr>
          <p:spPr>
            <a:xfrm>
              <a:off x="3505200" y="4114800"/>
              <a:ext cx="1588135" cy="485140"/>
            </a:xfrm>
            <a:custGeom>
              <a:avLst/>
              <a:gdLst/>
              <a:ahLst/>
              <a:cxnLst/>
              <a:rect l="l" t="t" r="r" b="b"/>
              <a:pathLst>
                <a:path w="1588135" h="485139">
                  <a:moveTo>
                    <a:pt x="1345691" y="0"/>
                  </a:moveTo>
                  <a:lnTo>
                    <a:pt x="1345691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1345691" y="363474"/>
                  </a:lnTo>
                  <a:lnTo>
                    <a:pt x="1345691" y="484631"/>
                  </a:lnTo>
                  <a:lnTo>
                    <a:pt x="1588008" y="242316"/>
                  </a:lnTo>
                  <a:lnTo>
                    <a:pt x="13456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05200" y="4114800"/>
              <a:ext cx="1588135" cy="485140"/>
            </a:xfrm>
            <a:custGeom>
              <a:avLst/>
              <a:gdLst/>
              <a:ahLst/>
              <a:cxnLst/>
              <a:rect l="l" t="t" r="r" b="b"/>
              <a:pathLst>
                <a:path w="1588135" h="485139">
                  <a:moveTo>
                    <a:pt x="0" y="121157"/>
                  </a:moveTo>
                  <a:lnTo>
                    <a:pt x="1345691" y="121157"/>
                  </a:lnTo>
                  <a:lnTo>
                    <a:pt x="1345691" y="0"/>
                  </a:lnTo>
                  <a:lnTo>
                    <a:pt x="1588008" y="242316"/>
                  </a:lnTo>
                  <a:lnTo>
                    <a:pt x="1345691" y="484631"/>
                  </a:lnTo>
                  <a:lnTo>
                    <a:pt x="1345691" y="363474"/>
                  </a:lnTo>
                  <a:lnTo>
                    <a:pt x="0" y="363474"/>
                  </a:lnTo>
                  <a:lnTo>
                    <a:pt x="0" y="12115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8220" y="469214"/>
            <a:ext cx="56140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42945" algn="l"/>
              </a:tabLst>
            </a:pPr>
            <a:r>
              <a:rPr sz="4400" dirty="0"/>
              <a:t>Criteria</a:t>
            </a:r>
            <a:r>
              <a:rPr sz="4400" spc="20" dirty="0"/>
              <a:t> </a:t>
            </a:r>
            <a:r>
              <a:rPr sz="4400" spc="-5" dirty="0"/>
              <a:t>for	diagnosis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12138"/>
            <a:ext cx="6657975" cy="2172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Bone</a:t>
            </a:r>
            <a:r>
              <a:rPr sz="3200" spc="-3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marrow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or</a:t>
            </a:r>
            <a:r>
              <a:rPr sz="3200" spc="-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peripheral</a:t>
            </a:r>
            <a:r>
              <a:rPr sz="3200" spc="-3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smear </a:t>
            </a:r>
            <a:r>
              <a:rPr sz="3200" spc="-94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showing</a:t>
            </a:r>
            <a:endParaRPr sz="3200">
              <a:latin typeface="Comic Sans MS"/>
              <a:cs typeface="Comic Sans MS"/>
            </a:endParaRPr>
          </a:p>
          <a:p>
            <a:pPr marL="377825" marR="1470025">
              <a:lnSpc>
                <a:spcPct val="120000"/>
              </a:lnSpc>
            </a:pPr>
            <a:r>
              <a:rPr sz="3200" spc="-5" dirty="0">
                <a:latin typeface="Comic Sans MS"/>
                <a:cs typeface="Comic Sans MS"/>
              </a:rPr>
              <a:t>Aleast 30% </a:t>
            </a:r>
            <a:r>
              <a:rPr sz="3200" dirty="0">
                <a:latin typeface="Comic Sans MS"/>
                <a:cs typeface="Comic Sans MS"/>
              </a:rPr>
              <a:t>blast(FAB) 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Atleast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20%blast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(WHO)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8489" y="469214"/>
            <a:ext cx="28308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Treatment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48129"/>
            <a:ext cx="573786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4960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mic Sans MS"/>
                <a:cs typeface="Comic Sans MS"/>
              </a:rPr>
              <a:t>Pre</a:t>
            </a:r>
            <a:r>
              <a:rPr sz="2400" b="1" spc="-4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Chemotherapy</a:t>
            </a:r>
            <a:r>
              <a:rPr sz="2400" b="1" spc="-3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supportive</a:t>
            </a:r>
            <a:r>
              <a:rPr sz="2400" b="1" spc="-2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care </a:t>
            </a:r>
            <a:r>
              <a:rPr sz="2400" b="1" spc="-102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Chemotherapy</a:t>
            </a:r>
            <a:endParaRPr sz="2400">
              <a:latin typeface="Comic Sans MS"/>
              <a:cs typeface="Comic Sans MS"/>
            </a:endParaRPr>
          </a:p>
          <a:p>
            <a:pPr marL="933450">
              <a:lnSpc>
                <a:spcPct val="100000"/>
              </a:lnSpc>
            </a:pPr>
            <a:r>
              <a:rPr sz="2400" b="1" spc="-5" dirty="0">
                <a:latin typeface="Comic Sans MS"/>
                <a:cs typeface="Comic Sans MS"/>
              </a:rPr>
              <a:t>Preinduction</a:t>
            </a:r>
            <a:endParaRPr sz="2400">
              <a:latin typeface="Comic Sans MS"/>
              <a:cs typeface="Comic Sans MS"/>
            </a:endParaRPr>
          </a:p>
          <a:p>
            <a:pPr marL="933450" marR="5080">
              <a:lnSpc>
                <a:spcPct val="100000"/>
              </a:lnSpc>
            </a:pPr>
            <a:r>
              <a:rPr sz="2400" b="1" spc="-5" dirty="0">
                <a:latin typeface="Comic Sans MS"/>
                <a:cs typeface="Comic Sans MS"/>
              </a:rPr>
              <a:t>Remission induction-phase </a:t>
            </a:r>
            <a:r>
              <a:rPr sz="2400" b="1" dirty="0">
                <a:latin typeface="Comic Sans MS"/>
                <a:cs typeface="Comic Sans MS"/>
              </a:rPr>
              <a:t>1 &amp; 2 </a:t>
            </a:r>
            <a:r>
              <a:rPr sz="2400" b="1" spc="-103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Reinduction</a:t>
            </a:r>
            <a:endParaRPr sz="2400">
              <a:latin typeface="Comic Sans MS"/>
              <a:cs typeface="Comic Sans MS"/>
            </a:endParaRPr>
          </a:p>
          <a:p>
            <a:pPr marL="933450" marR="1243330">
              <a:lnSpc>
                <a:spcPct val="100000"/>
              </a:lnSpc>
            </a:pPr>
            <a:r>
              <a:rPr sz="2400" b="1" dirty="0">
                <a:latin typeface="Comic Sans MS"/>
                <a:cs typeface="Comic Sans MS"/>
              </a:rPr>
              <a:t>CNS</a:t>
            </a:r>
            <a:r>
              <a:rPr sz="2400" b="1" spc="-3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preventive</a:t>
            </a:r>
            <a:r>
              <a:rPr sz="2400" b="1" spc="-5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therapy </a:t>
            </a:r>
            <a:r>
              <a:rPr sz="2400" b="1" spc="-102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consolidation </a:t>
            </a:r>
            <a:r>
              <a:rPr sz="2400" b="1" dirty="0">
                <a:latin typeface="Comic Sans MS"/>
                <a:cs typeface="Comic Sans MS"/>
              </a:rPr>
              <a:t> Maintenance</a:t>
            </a:r>
            <a:r>
              <a:rPr sz="2400" b="1" spc="-1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therapy</a:t>
            </a:r>
            <a:endParaRPr sz="2400">
              <a:latin typeface="Comic Sans MS"/>
              <a:cs typeface="Comic Sans MS"/>
            </a:endParaRPr>
          </a:p>
          <a:p>
            <a:pPr marL="12700" marR="64389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Comic Sans MS"/>
                <a:cs typeface="Comic Sans MS"/>
              </a:rPr>
              <a:t>Allogenic </a:t>
            </a:r>
            <a:r>
              <a:rPr sz="2400" b="1" dirty="0">
                <a:latin typeface="Comic Sans MS"/>
                <a:cs typeface="Comic Sans MS"/>
              </a:rPr>
              <a:t>stem cell </a:t>
            </a:r>
            <a:r>
              <a:rPr sz="2400" b="1" spc="-10" dirty="0">
                <a:latin typeface="Comic Sans MS"/>
                <a:cs typeface="Comic Sans MS"/>
              </a:rPr>
              <a:t>transplantation </a:t>
            </a:r>
            <a:r>
              <a:rPr sz="2400" b="1" spc="-103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Newer</a:t>
            </a:r>
            <a:r>
              <a:rPr sz="2400" b="1" spc="-5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drugs</a:t>
            </a:r>
            <a:endParaRPr sz="2400">
              <a:latin typeface="Comic Sans MS"/>
              <a:cs typeface="Comic Sans MS"/>
            </a:endParaRPr>
          </a:p>
          <a:p>
            <a:pPr marL="12700" marR="2536190">
              <a:lnSpc>
                <a:spcPct val="100000"/>
              </a:lnSpc>
            </a:pPr>
            <a:r>
              <a:rPr sz="2400" b="1" spc="-5" dirty="0">
                <a:latin typeface="Comic Sans MS"/>
                <a:cs typeface="Comic Sans MS"/>
              </a:rPr>
              <a:t>Supportive </a:t>
            </a:r>
            <a:r>
              <a:rPr sz="2400" b="1" dirty="0">
                <a:latin typeface="Comic Sans MS"/>
                <a:cs typeface="Comic Sans MS"/>
              </a:rPr>
              <a:t>care </a:t>
            </a:r>
            <a:r>
              <a:rPr sz="2400" b="1" spc="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Treatment</a:t>
            </a:r>
            <a:r>
              <a:rPr sz="2400" b="1" spc="-4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of</a:t>
            </a:r>
            <a:r>
              <a:rPr sz="2400" b="1" spc="-2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relapse </a:t>
            </a:r>
            <a:r>
              <a:rPr sz="2400" b="1" spc="-102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Effects</a:t>
            </a:r>
            <a:r>
              <a:rPr sz="2400" b="1" spc="-6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of</a:t>
            </a:r>
            <a:r>
              <a:rPr sz="2400" b="1" spc="-3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treatment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4501" y="469214"/>
            <a:ext cx="41757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Supportive</a:t>
            </a:r>
            <a:r>
              <a:rPr sz="4400" spc="-75" dirty="0"/>
              <a:t> </a:t>
            </a:r>
            <a:r>
              <a:rPr sz="4400" dirty="0"/>
              <a:t>care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26794"/>
            <a:ext cx="7814309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9494" marR="5080" indent="-102743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Comic Sans MS"/>
                <a:cs typeface="Comic Sans MS"/>
              </a:rPr>
              <a:t>Treat </a:t>
            </a:r>
            <a:r>
              <a:rPr sz="3000" spc="-5" dirty="0">
                <a:latin typeface="Comic Sans MS"/>
                <a:cs typeface="Comic Sans MS"/>
              </a:rPr>
              <a:t>metabolic complications </a:t>
            </a:r>
            <a:r>
              <a:rPr sz="3000" dirty="0">
                <a:latin typeface="Comic Sans MS"/>
                <a:cs typeface="Comic Sans MS"/>
              </a:rPr>
              <a:t> </a:t>
            </a:r>
            <a:r>
              <a:rPr sz="3000" u="sng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hyperuricemia</a:t>
            </a:r>
            <a:r>
              <a:rPr sz="3000" spc="-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- </a:t>
            </a:r>
            <a:r>
              <a:rPr sz="3000" spc="-5" dirty="0">
                <a:latin typeface="Comic Sans MS"/>
                <a:cs typeface="Comic Sans MS"/>
              </a:rPr>
              <a:t>hydration,rasburicase </a:t>
            </a:r>
            <a:r>
              <a:rPr sz="3000" spc="-885" dirty="0">
                <a:latin typeface="Comic Sans MS"/>
                <a:cs typeface="Comic Sans MS"/>
              </a:rPr>
              <a:t> </a:t>
            </a:r>
            <a:r>
              <a:rPr sz="3000" u="sng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hyperphosphatemia</a:t>
            </a:r>
            <a:r>
              <a:rPr sz="3000" spc="-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- po4 </a:t>
            </a:r>
            <a:r>
              <a:rPr sz="3000" spc="-10" dirty="0">
                <a:latin typeface="Comic Sans MS"/>
                <a:cs typeface="Comic Sans MS"/>
              </a:rPr>
              <a:t>binders </a:t>
            </a:r>
            <a:r>
              <a:rPr sz="3000" spc="-5" dirty="0">
                <a:latin typeface="Comic Sans MS"/>
                <a:cs typeface="Comic Sans MS"/>
              </a:rPr>
              <a:t> </a:t>
            </a:r>
            <a:r>
              <a:rPr sz="3000" u="sng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hypocalcemia</a:t>
            </a:r>
            <a:r>
              <a:rPr sz="3000" spc="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-</a:t>
            </a:r>
            <a:r>
              <a:rPr sz="3000" spc="-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Ca</a:t>
            </a:r>
            <a:r>
              <a:rPr sz="3000" spc="-5" dirty="0">
                <a:latin typeface="Comic Sans MS"/>
                <a:cs typeface="Comic Sans MS"/>
              </a:rPr>
              <a:t> supplements</a:t>
            </a:r>
            <a:endParaRPr sz="3000">
              <a:latin typeface="Comic Sans MS"/>
              <a:cs typeface="Comic Sans MS"/>
            </a:endParaRPr>
          </a:p>
          <a:p>
            <a:pPr marL="125095" marR="1471295">
              <a:lnSpc>
                <a:spcPct val="100000"/>
              </a:lnSpc>
            </a:pPr>
            <a:r>
              <a:rPr sz="3000" u="sng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Hyperleuc</a:t>
            </a:r>
            <a:r>
              <a:rPr sz="3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</a:t>
            </a:r>
            <a:r>
              <a:rPr sz="3000" u="sng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ocytosis</a:t>
            </a:r>
            <a:r>
              <a:rPr sz="3000" spc="-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- </a:t>
            </a:r>
            <a:r>
              <a:rPr sz="3000" spc="-5" dirty="0">
                <a:latin typeface="Comic Sans MS"/>
                <a:cs typeface="Comic Sans MS"/>
              </a:rPr>
              <a:t>leu</a:t>
            </a:r>
            <a:r>
              <a:rPr sz="3000" spc="-5" dirty="0">
                <a:latin typeface="Times New Roman"/>
                <a:cs typeface="Times New Roman"/>
              </a:rPr>
              <a:t>k</a:t>
            </a:r>
            <a:r>
              <a:rPr sz="3000" spc="-5" dirty="0">
                <a:latin typeface="Comic Sans MS"/>
                <a:cs typeface="Comic Sans MS"/>
              </a:rPr>
              <a:t>opharesis </a:t>
            </a:r>
            <a:r>
              <a:rPr sz="3000" spc="-88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Infection</a:t>
            </a:r>
            <a:r>
              <a:rPr sz="3000" spc="-3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control-broad</a:t>
            </a:r>
            <a:r>
              <a:rPr sz="3000" spc="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spectrum</a:t>
            </a:r>
            <a:endParaRPr sz="3000">
              <a:latin typeface="Comic Sans MS"/>
              <a:cs typeface="Comic Sans MS"/>
            </a:endParaRPr>
          </a:p>
          <a:p>
            <a:pPr marL="355600">
              <a:lnSpc>
                <a:spcPts val="2880"/>
              </a:lnSpc>
            </a:pPr>
            <a:r>
              <a:rPr sz="3000" dirty="0">
                <a:latin typeface="Comic Sans MS"/>
                <a:cs typeface="Comic Sans MS"/>
              </a:rPr>
              <a:t>antibiotics</a:t>
            </a:r>
            <a:endParaRPr sz="3000">
              <a:latin typeface="Comic Sans MS"/>
              <a:cs typeface="Comic Sans MS"/>
            </a:endParaRPr>
          </a:p>
          <a:p>
            <a:pPr marL="125095">
              <a:lnSpc>
                <a:spcPct val="100000"/>
              </a:lnSpc>
            </a:pPr>
            <a:r>
              <a:rPr sz="3000" spc="-5" dirty="0">
                <a:latin typeface="Comic Sans MS"/>
                <a:cs typeface="Comic Sans MS"/>
              </a:rPr>
              <a:t>Hematologic</a:t>
            </a:r>
            <a:r>
              <a:rPr sz="3000" spc="-55" dirty="0">
                <a:latin typeface="Comic Sans MS"/>
                <a:cs typeface="Comic Sans MS"/>
              </a:rPr>
              <a:t> </a:t>
            </a:r>
            <a:r>
              <a:rPr sz="3000" dirty="0">
                <a:latin typeface="Comic Sans MS"/>
                <a:cs typeface="Comic Sans MS"/>
              </a:rPr>
              <a:t>support</a:t>
            </a:r>
            <a:endParaRPr sz="3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3605" y="469214"/>
            <a:ext cx="32619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Preinduction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16732"/>
            <a:ext cx="7198359" cy="168275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  <a:tab pos="4430395" algn="l"/>
              </a:tabLst>
            </a:pPr>
            <a:r>
              <a:rPr sz="3200" dirty="0">
                <a:latin typeface="Comic Sans MS"/>
                <a:cs typeface="Comic Sans MS"/>
              </a:rPr>
              <a:t>Prednisolone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spc="-10" dirty="0">
                <a:latin typeface="Comic Sans MS"/>
                <a:cs typeface="Comic Sans MS"/>
              </a:rPr>
              <a:t>1mg/</a:t>
            </a:r>
            <a:r>
              <a:rPr sz="3200" spc="-10" dirty="0">
                <a:latin typeface="Times New Roman"/>
                <a:cs typeface="Times New Roman"/>
              </a:rPr>
              <a:t>k</a:t>
            </a:r>
            <a:r>
              <a:rPr sz="3200" spc="-10" dirty="0">
                <a:latin typeface="Comic Sans MS"/>
                <a:cs typeface="Comic Sans MS"/>
              </a:rPr>
              <a:t>g	</a:t>
            </a:r>
            <a:r>
              <a:rPr sz="3200" spc="-5" dirty="0">
                <a:latin typeface="Comic Sans MS"/>
                <a:cs typeface="Comic Sans MS"/>
              </a:rPr>
              <a:t>p.ofor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5</a:t>
            </a:r>
            <a:r>
              <a:rPr sz="3200" spc="-3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days</a:t>
            </a:r>
            <a:endParaRPr sz="3200">
              <a:latin typeface="Comic Sans MS"/>
              <a:cs typeface="Comic Sans MS"/>
            </a:endParaRPr>
          </a:p>
          <a:p>
            <a:pPr marL="355600" marR="5080" indent="-342900">
              <a:lnSpc>
                <a:spcPts val="3829"/>
              </a:lnSpc>
              <a:spcBef>
                <a:spcPts val="880"/>
              </a:spcBef>
              <a:buFont typeface="Arial"/>
              <a:buChar char="•"/>
              <a:tabLst>
                <a:tab pos="354965" algn="l"/>
                <a:tab pos="355600" algn="l"/>
                <a:tab pos="2115820" algn="l"/>
              </a:tabLst>
            </a:pPr>
            <a:r>
              <a:rPr sz="3200" spc="-5" dirty="0">
                <a:latin typeface="Comic Sans MS"/>
                <a:cs typeface="Comic Sans MS"/>
              </a:rPr>
              <a:t>Rechec</a:t>
            </a:r>
            <a:r>
              <a:rPr sz="3200" spc="-5" dirty="0">
                <a:latin typeface="Times New Roman"/>
                <a:cs typeface="Times New Roman"/>
              </a:rPr>
              <a:t>k	</a:t>
            </a:r>
            <a:r>
              <a:rPr sz="3200" spc="-5" dirty="0">
                <a:latin typeface="Comic Sans MS"/>
                <a:cs typeface="Comic Sans MS"/>
              </a:rPr>
              <a:t>blast </a:t>
            </a:r>
            <a:r>
              <a:rPr sz="3200" dirty="0">
                <a:latin typeface="Comic Sans MS"/>
                <a:cs typeface="Comic Sans MS"/>
              </a:rPr>
              <a:t>after 5 </a:t>
            </a:r>
            <a:r>
              <a:rPr sz="3200" spc="-5" dirty="0">
                <a:latin typeface="Comic Sans MS"/>
                <a:cs typeface="Comic Sans MS"/>
              </a:rPr>
              <a:t>days, </a:t>
            </a:r>
            <a:r>
              <a:rPr sz="3200" dirty="0">
                <a:latin typeface="Comic Sans MS"/>
                <a:cs typeface="Comic Sans MS"/>
              </a:rPr>
              <a:t>if </a:t>
            </a:r>
            <a:r>
              <a:rPr sz="3200" spc="-5" dirty="0">
                <a:latin typeface="Comic Sans MS"/>
                <a:cs typeface="Comic Sans MS"/>
              </a:rPr>
              <a:t>blast </a:t>
            </a:r>
            <a:r>
              <a:rPr sz="3200" spc="-95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count</a:t>
            </a:r>
            <a:r>
              <a:rPr sz="3200" spc="-5" dirty="0">
                <a:latin typeface="Comic Sans MS"/>
                <a:cs typeface="Comic Sans MS"/>
              </a:rPr>
              <a:t> dropped-good response.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0450" marR="5080" indent="-823594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Treatment of </a:t>
            </a:r>
            <a:r>
              <a:rPr spc="-10" dirty="0"/>
              <a:t>ALL </a:t>
            </a:r>
            <a:r>
              <a:rPr spc="-1185" dirty="0"/>
              <a:t> </a:t>
            </a:r>
            <a:r>
              <a:rPr spc="-10" dirty="0"/>
              <a:t>Induction</a:t>
            </a:r>
            <a:r>
              <a:rPr spc="15" dirty="0"/>
              <a:t> </a:t>
            </a:r>
            <a:r>
              <a:rPr spc="-5" dirty="0"/>
              <a:t>1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441450"/>
          <a:ext cx="8229600" cy="5046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/>
                <a:gridCol w="2209800"/>
                <a:gridCol w="4114800"/>
              </a:tblGrid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cycle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406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c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h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emo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herap  y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Dose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schedule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Induction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Prednisolon</a:t>
                      </a:r>
                      <a:r>
                        <a:rPr sz="2400" spc="-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or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  <a:tabLst>
                          <a:tab pos="1289685" algn="l"/>
                        </a:tabLst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1mg/kg	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p.o</a:t>
                      </a:r>
                      <a:r>
                        <a:rPr sz="2400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days</a:t>
                      </a:r>
                      <a:r>
                        <a:rPr sz="24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1-28</a:t>
                      </a:r>
                      <a:r>
                        <a:rPr sz="2400" spc="-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days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84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vincristine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76555">
                        <a:lnSpc>
                          <a:spcPct val="100000"/>
                        </a:lnSpc>
                        <a:spcBef>
                          <a:spcPts val="244"/>
                        </a:spcBef>
                        <a:tabLst>
                          <a:tab pos="1646555" algn="l"/>
                        </a:tabLst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1.5mg/m2	i.v</a:t>
                      </a:r>
                      <a:r>
                        <a:rPr sz="2400" spc="-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weekly</a:t>
                      </a:r>
                      <a:r>
                        <a:rPr sz="2400" spc="-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once </a:t>
                      </a:r>
                      <a:r>
                        <a:rPr sz="2400" spc="-7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x</a:t>
                      </a:r>
                      <a:r>
                        <a:rPr sz="2400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4</a:t>
                      </a:r>
                      <a:r>
                        <a:rPr sz="24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weeks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84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10" dirty="0">
                          <a:latin typeface="Comic Sans MS"/>
                          <a:cs typeface="Comic Sans MS"/>
                        </a:rPr>
                        <a:t>doxorubicin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03225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2019935" algn="l"/>
                        </a:tabLst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30mg/m2</a:t>
                      </a:r>
                      <a:r>
                        <a:rPr sz="24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i.v	weekly</a:t>
                      </a:r>
                      <a:r>
                        <a:rPr sz="2400" spc="-9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once </a:t>
                      </a:r>
                      <a:r>
                        <a:rPr sz="2400" spc="-7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x</a:t>
                      </a:r>
                      <a:r>
                        <a:rPr sz="2400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4</a:t>
                      </a:r>
                      <a:r>
                        <a:rPr sz="24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weeks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212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L-Asparginase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01625" algn="just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10" dirty="0">
                          <a:latin typeface="Comic Sans MS"/>
                          <a:cs typeface="Comic Sans MS"/>
                        </a:rPr>
                        <a:t>1,00,000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u/m2(total dose) </a:t>
                      </a:r>
                      <a:r>
                        <a:rPr sz="2400" spc="-7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in </a:t>
                      </a:r>
                      <a:r>
                        <a:rPr sz="2400" spc="-10" dirty="0">
                          <a:latin typeface="Comic Sans MS"/>
                          <a:cs typeface="Comic Sans MS"/>
                        </a:rPr>
                        <a:t>divided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doses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of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10,000 </a:t>
                      </a:r>
                      <a:r>
                        <a:rPr sz="2400" spc="-7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u</a:t>
                      </a:r>
                      <a:r>
                        <a:rPr sz="24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10" dirty="0">
                          <a:latin typeface="Comic Sans MS"/>
                          <a:cs typeface="Comic Sans MS"/>
                        </a:rPr>
                        <a:t>daily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for 10</a:t>
                      </a:r>
                      <a:r>
                        <a:rPr sz="24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days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914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CNS</a:t>
                      </a:r>
                      <a:r>
                        <a:rPr sz="2400" spc="-5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Proph.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methotrexate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12mg</a:t>
                      </a:r>
                      <a:r>
                        <a:rPr sz="2400" spc="-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IT</a:t>
                      </a:r>
                      <a:r>
                        <a:rPr sz="24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days </a:t>
                      </a:r>
                      <a:r>
                        <a:rPr sz="2400" spc="-10" dirty="0">
                          <a:latin typeface="Comic Sans MS"/>
                          <a:cs typeface="Comic Sans MS"/>
                        </a:rPr>
                        <a:t>1,8,15,22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0138" y="469214"/>
            <a:ext cx="23672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Rea</a:t>
            </a:r>
            <a:r>
              <a:rPr sz="4400" spc="5" dirty="0"/>
              <a:t>s</a:t>
            </a:r>
            <a:r>
              <a:rPr sz="4400" dirty="0"/>
              <a:t>sess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64894"/>
            <a:ext cx="8053070" cy="431736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55600" marR="1066800" indent="-342900">
              <a:lnSpc>
                <a:spcPts val="3450"/>
              </a:lnSpc>
              <a:spcBef>
                <a:spcPts val="5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After </a:t>
            </a:r>
            <a:r>
              <a:rPr sz="3200" dirty="0">
                <a:latin typeface="Comic Sans MS"/>
                <a:cs typeface="Comic Sans MS"/>
              </a:rPr>
              <a:t>4 wee</a:t>
            </a:r>
            <a:r>
              <a:rPr sz="3200" dirty="0">
                <a:latin typeface="Times New Roman"/>
                <a:cs typeface="Times New Roman"/>
              </a:rPr>
              <a:t>k</a:t>
            </a:r>
            <a:r>
              <a:rPr sz="3200" dirty="0">
                <a:latin typeface="Comic Sans MS"/>
                <a:cs typeface="Comic Sans MS"/>
              </a:rPr>
              <a:t>s of phase 1 </a:t>
            </a:r>
            <a:r>
              <a:rPr sz="3200" spc="-5" dirty="0">
                <a:latin typeface="Comic Sans MS"/>
                <a:cs typeface="Comic Sans MS"/>
              </a:rPr>
              <a:t>induction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assess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marrow</a:t>
            </a:r>
            <a:r>
              <a:rPr sz="3200" spc="-5" dirty="0">
                <a:latin typeface="Comic Sans MS"/>
                <a:cs typeface="Comic Sans MS"/>
              </a:rPr>
              <a:t> for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remission.</a:t>
            </a:r>
            <a:endParaRPr sz="3200">
              <a:latin typeface="Comic Sans MS"/>
              <a:cs typeface="Comic Sans MS"/>
            </a:endParaRPr>
          </a:p>
          <a:p>
            <a:pPr marL="355600" marR="71755" indent="-342900">
              <a:lnSpc>
                <a:spcPct val="100000"/>
              </a:lnSpc>
              <a:spcBef>
                <a:spcPts val="3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If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there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is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remission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taper</a:t>
            </a:r>
            <a:r>
              <a:rPr sz="3200" spc="5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prednisolone </a:t>
            </a:r>
            <a:r>
              <a:rPr sz="3200" spc="-94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and after 1 </a:t>
            </a:r>
            <a:r>
              <a:rPr sz="3200" spc="-5" dirty="0">
                <a:latin typeface="Comic Sans MS"/>
                <a:cs typeface="Comic Sans MS"/>
              </a:rPr>
              <a:t>week, start </a:t>
            </a:r>
            <a:r>
              <a:rPr sz="3200" dirty="0">
                <a:latin typeface="Comic Sans MS"/>
                <a:cs typeface="Comic Sans MS"/>
              </a:rPr>
              <a:t>phase2 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induction,</a:t>
            </a:r>
            <a:endParaRPr sz="320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9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If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there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is no</a:t>
            </a:r>
            <a:r>
              <a:rPr sz="3200" spc="1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remission</a:t>
            </a:r>
            <a:r>
              <a:rPr sz="3200" spc="10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give 2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more </a:t>
            </a:r>
            <a:r>
              <a:rPr sz="3200" dirty="0">
                <a:latin typeface="Comic Sans MS"/>
                <a:cs typeface="Comic Sans MS"/>
              </a:rPr>
              <a:t> wee</a:t>
            </a:r>
            <a:r>
              <a:rPr sz="3200" dirty="0">
                <a:latin typeface="Times New Roman"/>
                <a:cs typeface="Times New Roman"/>
              </a:rPr>
              <a:t>k</a:t>
            </a:r>
            <a:r>
              <a:rPr sz="3200" dirty="0">
                <a:latin typeface="Comic Sans MS"/>
                <a:cs typeface="Comic Sans MS"/>
              </a:rPr>
              <a:t>ly </a:t>
            </a:r>
            <a:r>
              <a:rPr sz="3200" spc="-5" dirty="0">
                <a:latin typeface="Comic Sans MS"/>
                <a:cs typeface="Comic Sans MS"/>
              </a:rPr>
              <a:t>doses of </a:t>
            </a:r>
            <a:r>
              <a:rPr sz="3200" dirty="0">
                <a:latin typeface="Comic Sans MS"/>
                <a:cs typeface="Comic Sans MS"/>
              </a:rPr>
              <a:t>vincristine </a:t>
            </a:r>
            <a:r>
              <a:rPr sz="3200" spc="5" dirty="0">
                <a:latin typeface="Comic Sans MS"/>
                <a:cs typeface="Comic Sans MS"/>
              </a:rPr>
              <a:t>and </a:t>
            </a:r>
            <a:r>
              <a:rPr sz="3200" spc="-5" dirty="0">
                <a:latin typeface="Comic Sans MS"/>
                <a:cs typeface="Comic Sans MS"/>
              </a:rPr>
              <a:t>doxo </a:t>
            </a:r>
            <a:r>
              <a:rPr sz="3200" spc="5" dirty="0">
                <a:latin typeface="Comic Sans MS"/>
                <a:cs typeface="Comic Sans MS"/>
              </a:rPr>
              <a:t>and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then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assess, if still no</a:t>
            </a:r>
            <a:r>
              <a:rPr sz="3200" spc="-5" dirty="0">
                <a:latin typeface="Comic Sans MS"/>
                <a:cs typeface="Comic Sans MS"/>
              </a:rPr>
              <a:t> remission</a:t>
            </a:r>
            <a:r>
              <a:rPr sz="3200" spc="2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go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for </a:t>
            </a:r>
            <a:r>
              <a:rPr sz="3200" dirty="0">
                <a:latin typeface="Comic Sans MS"/>
                <a:cs typeface="Comic Sans MS"/>
              </a:rPr>
              <a:t> alternate</a:t>
            </a:r>
            <a:r>
              <a:rPr sz="3200" spc="-3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regimen.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8885" y="478358"/>
            <a:ext cx="25869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imes New Roman"/>
                <a:cs typeface="Times New Roman"/>
              </a:rPr>
              <a:t>Induction</a:t>
            </a:r>
            <a:r>
              <a:rPr sz="4400" spc="-105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2</a:t>
            </a:r>
            <a:endParaRPr sz="4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593850"/>
          <a:ext cx="8229600" cy="40811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Induction2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drugs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305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Dose</a:t>
                      </a:r>
                      <a:r>
                        <a:rPr sz="2400" b="1" spc="-10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and </a:t>
                      </a:r>
                      <a:r>
                        <a:rPr sz="2400" b="1" spc="-102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schedule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1920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Cyclophosphamide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  <a:p>
                      <a:pPr marL="92075" marR="1020444">
                        <a:lnSpc>
                          <a:spcPct val="100000"/>
                        </a:lnSpc>
                        <a:spcBef>
                          <a:spcPts val="2880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Cytosine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 ar</a:t>
                      </a:r>
                      <a:r>
                        <a:rPr sz="2400" spc="-15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binosi</a:t>
                      </a:r>
                      <a:r>
                        <a:rPr sz="2400" spc="-15" dirty="0">
                          <a:latin typeface="Comic Sans MS"/>
                          <a:cs typeface="Comic Sans MS"/>
                        </a:rPr>
                        <a:t>d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e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69545">
                        <a:lnSpc>
                          <a:spcPct val="100000"/>
                        </a:lnSpc>
                        <a:spcBef>
                          <a:spcPts val="244"/>
                        </a:spcBef>
                        <a:tabLst>
                          <a:tab pos="1621155" algn="l"/>
                          <a:tab pos="2103755" algn="l"/>
                        </a:tabLst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650mg/m2 i.v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days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1 and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15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75mg/m2	i.v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x 4 </a:t>
                      </a:r>
                      <a:r>
                        <a:rPr sz="2400" spc="-7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d</a:t>
                      </a:r>
                      <a:r>
                        <a:rPr sz="2400" spc="-15" dirty="0"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ys</a:t>
                      </a:r>
                      <a:r>
                        <a:rPr sz="24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a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week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s	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for 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4</a:t>
                      </a:r>
                      <a:r>
                        <a:rPr sz="2400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week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methotrexate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498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12mg/m2</a:t>
                      </a:r>
                      <a:r>
                        <a:rPr sz="2400" spc="-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IT</a:t>
                      </a:r>
                      <a:r>
                        <a:rPr sz="2400" spc="-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days </a:t>
                      </a:r>
                      <a:r>
                        <a:rPr sz="2400" spc="-7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10" dirty="0">
                          <a:latin typeface="Comic Sans MS"/>
                          <a:cs typeface="Comic Sans MS"/>
                        </a:rPr>
                        <a:t>1,8,15,22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14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Cranial</a:t>
                      </a:r>
                      <a:r>
                        <a:rPr sz="2400" spc="-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10" dirty="0">
                          <a:latin typeface="Comic Sans MS"/>
                          <a:cs typeface="Comic Sans MS"/>
                        </a:rPr>
                        <a:t>radiation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200</a:t>
                      </a:r>
                      <a:r>
                        <a:rPr sz="2400" spc="-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cGy</a:t>
                      </a:r>
                      <a:r>
                        <a:rPr sz="24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x</a:t>
                      </a:r>
                      <a:r>
                        <a:rPr sz="2400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9days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7238" y="469214"/>
            <a:ext cx="30505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Reinduction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6050" y="1212850"/>
          <a:ext cx="8991600" cy="544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0220"/>
                <a:gridCol w="2785110"/>
                <a:gridCol w="4446270"/>
              </a:tblGrid>
              <a:tr h="1360170">
                <a:tc>
                  <a:txBody>
                    <a:bodyPr/>
                    <a:lstStyle/>
                    <a:p>
                      <a:pPr marL="90805" marR="1612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Re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induction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drug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1215390" algn="l"/>
                        </a:tabLst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Dose	and</a:t>
                      </a:r>
                      <a:r>
                        <a:rPr sz="2800" b="1" spc="-3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schedule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1359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10" dirty="0">
                          <a:latin typeface="Comic Sans MS"/>
                          <a:cs typeface="Comic Sans MS"/>
                        </a:rPr>
                        <a:t>vincristine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68910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2018030" algn="l"/>
                        </a:tabLst>
                      </a:pPr>
                      <a:r>
                        <a:rPr sz="2800" spc="-10" dirty="0">
                          <a:latin typeface="Comic Sans MS"/>
                          <a:cs typeface="Comic Sans MS"/>
                        </a:rPr>
                        <a:t>1.5</a:t>
                      </a:r>
                      <a:r>
                        <a:rPr sz="28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mg/m2	i.v </a:t>
                      </a:r>
                      <a:r>
                        <a:rPr sz="2800" spc="-10" dirty="0">
                          <a:latin typeface="Comic Sans MS"/>
                          <a:cs typeface="Comic Sans MS"/>
                        </a:rPr>
                        <a:t>weekly 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one </a:t>
                      </a:r>
                      <a:r>
                        <a:rPr sz="2800" spc="-819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dose 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on</a:t>
                      </a:r>
                      <a:r>
                        <a:rPr sz="2800" spc="-10" dirty="0">
                          <a:latin typeface="Comic Sans MS"/>
                          <a:cs typeface="Comic Sans MS"/>
                        </a:rPr>
                        <a:t> day</a:t>
                      </a:r>
                      <a:r>
                        <a:rPr sz="2800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1</a:t>
                      </a:r>
                      <a:r>
                        <a:rPr sz="28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28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8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359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800" spc="-5" dirty="0">
                          <a:latin typeface="Comic Sans MS"/>
                          <a:cs typeface="Comic Sans MS"/>
                        </a:rPr>
                        <a:t>doxorubicin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19075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2437765" algn="l"/>
                        </a:tabLst>
                      </a:pPr>
                      <a:r>
                        <a:rPr sz="2800" spc="-5" dirty="0">
                          <a:latin typeface="Comic Sans MS"/>
                          <a:cs typeface="Comic Sans MS"/>
                        </a:rPr>
                        <a:t>30mg/m2</a:t>
                      </a:r>
                      <a:r>
                        <a:rPr sz="2800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spc="-10" dirty="0">
                          <a:latin typeface="Comic Sans MS"/>
                          <a:cs typeface="Comic Sans MS"/>
                        </a:rPr>
                        <a:t>i.v.	weekly</a:t>
                      </a:r>
                      <a:r>
                        <a:rPr sz="2800" spc="-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one </a:t>
                      </a:r>
                      <a:r>
                        <a:rPr sz="2800" spc="-819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dose </a:t>
                      </a:r>
                      <a:r>
                        <a:rPr sz="2800" dirty="0">
                          <a:latin typeface="Comic Sans MS"/>
                          <a:cs typeface="Comic Sans MS"/>
                        </a:rPr>
                        <a:t>on</a:t>
                      </a:r>
                      <a:r>
                        <a:rPr sz="28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day</a:t>
                      </a:r>
                      <a:r>
                        <a:rPr sz="28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1</a:t>
                      </a:r>
                      <a:r>
                        <a:rPr sz="2800" spc="-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2800" spc="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spc="-5" dirty="0">
                          <a:latin typeface="Comic Sans MS"/>
                          <a:cs typeface="Comic Sans MS"/>
                        </a:rPr>
                        <a:t>8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329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96240">
                        <a:lnSpc>
                          <a:spcPts val="1360"/>
                        </a:lnSpc>
                      </a:pPr>
                      <a:r>
                        <a:rPr sz="1200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4/28/2014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" dirty="0">
                          <a:latin typeface="Comic Sans MS"/>
                          <a:cs typeface="Comic Sans MS"/>
                        </a:rPr>
                        <a:t>prednisolone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7658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800" spc="-5" dirty="0">
                          <a:latin typeface="Comic Sans MS"/>
                          <a:cs typeface="Comic Sans MS"/>
                        </a:rPr>
                        <a:t>1mg/kg p.o daily for </a:t>
                      </a:r>
                      <a:r>
                        <a:rPr sz="2800" spc="-10" dirty="0">
                          <a:latin typeface="Comic Sans MS"/>
                          <a:cs typeface="Comic Sans MS"/>
                        </a:rPr>
                        <a:t>14 </a:t>
                      </a:r>
                      <a:r>
                        <a:rPr sz="2800" spc="-8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800" spc="-10" dirty="0">
                          <a:latin typeface="Comic Sans MS"/>
                          <a:cs typeface="Comic Sans MS"/>
                        </a:rPr>
                        <a:t>days</a:t>
                      </a:r>
                      <a:endParaRPr sz="2800">
                        <a:latin typeface="Comic Sans MS"/>
                        <a:cs typeface="Comic Sans MS"/>
                      </a:endParaRPr>
                    </a:p>
                    <a:p>
                      <a:pPr marR="541020" algn="r">
                        <a:lnSpc>
                          <a:spcPts val="1360"/>
                        </a:lnSpc>
                        <a:spcBef>
                          <a:spcPts val="2070"/>
                        </a:spcBef>
                      </a:pPr>
                      <a:r>
                        <a:rPr sz="1200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40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8973" y="469214"/>
            <a:ext cx="57778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Consolidation(2weeks)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593850"/>
          <a:ext cx="8229600" cy="4358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2438400"/>
                <a:gridCol w="4267200"/>
              </a:tblGrid>
              <a:tr h="1066800">
                <a:tc>
                  <a:txBody>
                    <a:bodyPr/>
                    <a:lstStyle/>
                    <a:p>
                      <a:pPr marL="91440" marR="2266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32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consol </a:t>
                      </a:r>
                      <a:r>
                        <a:rPr sz="3200" b="1" spc="-137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dation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drugs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32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Dose</a:t>
                      </a:r>
                      <a:r>
                        <a:rPr sz="3200" b="1" spc="-4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3200" b="1" spc="-2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schedule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0162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dirty="0">
                          <a:latin typeface="Comic Sans MS"/>
                          <a:cs typeface="Comic Sans MS"/>
                        </a:rPr>
                        <a:t>cycl</a:t>
                      </a:r>
                      <a:r>
                        <a:rPr sz="3200" spc="-15" dirty="0">
                          <a:latin typeface="Comic Sans MS"/>
                          <a:cs typeface="Comic Sans MS"/>
                        </a:rPr>
                        <a:t>o</a:t>
                      </a:r>
                      <a:r>
                        <a:rPr sz="3200" dirty="0">
                          <a:latin typeface="Comic Sans MS"/>
                          <a:cs typeface="Comic Sans MS"/>
                        </a:rPr>
                        <a:t>phosp  hamide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835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spc="-5" dirty="0">
                          <a:latin typeface="Comic Sans MS"/>
                          <a:cs typeface="Comic Sans MS"/>
                        </a:rPr>
                        <a:t>750/m2</a:t>
                      </a:r>
                      <a:r>
                        <a:rPr sz="3200" spc="-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dirty="0">
                          <a:latin typeface="Comic Sans MS"/>
                          <a:cs typeface="Comic Sans MS"/>
                        </a:rPr>
                        <a:t>.i.v</a:t>
                      </a:r>
                      <a:r>
                        <a:rPr sz="3200" spc="1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dirty="0">
                          <a:latin typeface="Comic Sans MS"/>
                          <a:cs typeface="Comic Sans MS"/>
                        </a:rPr>
                        <a:t>on</a:t>
                      </a:r>
                      <a:r>
                        <a:rPr sz="32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spc="-5" dirty="0">
                          <a:latin typeface="Comic Sans MS"/>
                          <a:cs typeface="Comic Sans MS"/>
                        </a:rPr>
                        <a:t>days</a:t>
                      </a:r>
                      <a:r>
                        <a:rPr sz="32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dirty="0">
                          <a:latin typeface="Comic Sans MS"/>
                          <a:cs typeface="Comic Sans MS"/>
                        </a:rPr>
                        <a:t>1 </a:t>
                      </a:r>
                      <a:r>
                        <a:rPr sz="3200" spc="-944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3200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spc="-5" dirty="0">
                          <a:latin typeface="Comic Sans MS"/>
                          <a:cs typeface="Comic Sans MS"/>
                        </a:rPr>
                        <a:t>15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689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dirty="0">
                          <a:latin typeface="Comic Sans MS"/>
                          <a:cs typeface="Comic Sans MS"/>
                        </a:rPr>
                        <a:t>Cytosine </a:t>
                      </a:r>
                      <a:r>
                        <a:rPr sz="32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dirty="0">
                          <a:latin typeface="Comic Sans MS"/>
                          <a:cs typeface="Comic Sans MS"/>
                        </a:rPr>
                        <a:t>arabinoside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55320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2131060" algn="l"/>
                        </a:tabLst>
                      </a:pPr>
                      <a:r>
                        <a:rPr sz="3200" spc="-5" dirty="0">
                          <a:latin typeface="Comic Sans MS"/>
                          <a:cs typeface="Comic Sans MS"/>
                        </a:rPr>
                        <a:t>75mg/m2	doses </a:t>
                      </a:r>
                      <a:r>
                        <a:rPr sz="32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spc="-5" dirty="0">
                          <a:latin typeface="Comic Sans MS"/>
                          <a:cs typeface="Comic Sans MS"/>
                        </a:rPr>
                        <a:t>days</a:t>
                      </a:r>
                      <a:r>
                        <a:rPr sz="3200" spc="-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dirty="0">
                          <a:latin typeface="Comic Sans MS"/>
                          <a:cs typeface="Comic Sans MS"/>
                        </a:rPr>
                        <a:t>1-4</a:t>
                      </a:r>
                      <a:r>
                        <a:rPr sz="32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spc="5" dirty="0"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3200" spc="-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200" spc="-5" dirty="0">
                          <a:latin typeface="Comic Sans MS"/>
                          <a:cs typeface="Comic Sans MS"/>
                        </a:rPr>
                        <a:t>15-18</a:t>
                      </a:r>
                      <a:endParaRPr sz="3200">
                        <a:latin typeface="Comic Sans MS"/>
                        <a:cs typeface="Comic Sans MS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35940" y="6431381"/>
            <a:ext cx="644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4/28/2014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30006" y="6431381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41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04606" y="6447975"/>
            <a:ext cx="23558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4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1203197"/>
            <a:ext cx="2718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6666"/>
                </a:solidFill>
                <a:latin typeface="Times New Roman"/>
                <a:cs typeface="Times New Roman"/>
              </a:rPr>
              <a:t>Epidemiology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1727" y="4200022"/>
            <a:ext cx="140335" cy="888365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1800" dirty="0">
                <a:solidFill>
                  <a:srgbClr val="003366"/>
                </a:solidFill>
                <a:latin typeface="Times New Roman"/>
                <a:cs typeface="Times New Roman"/>
              </a:rPr>
              <a:t>–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800" dirty="0">
                <a:solidFill>
                  <a:srgbClr val="003366"/>
                </a:solidFill>
                <a:latin typeface="Times New Roman"/>
                <a:cs typeface="Times New Roman"/>
              </a:rPr>
              <a:t>–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501" y="2353208"/>
            <a:ext cx="6591934" cy="192023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300"/>
              </a:spcBef>
              <a:buClr>
                <a:srgbClr val="003366"/>
              </a:buClr>
              <a:buSzPct val="75000"/>
              <a:buFont typeface="Wingdings"/>
              <a:buChar char=""/>
              <a:tabLst>
                <a:tab pos="354965" algn="l"/>
                <a:tab pos="356235" algn="l"/>
              </a:tabLst>
            </a:pPr>
            <a:r>
              <a:rPr sz="2800" spc="-5" dirty="0">
                <a:latin typeface="Comic Sans MS"/>
                <a:cs typeface="Comic Sans MS"/>
              </a:rPr>
              <a:t>Most</a:t>
            </a:r>
            <a:r>
              <a:rPr sz="2800" spc="-3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common childhood</a:t>
            </a:r>
            <a:r>
              <a:rPr sz="2800" spc="-3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cancer</a:t>
            </a:r>
            <a:endParaRPr sz="2800">
              <a:latin typeface="Comic Sans MS"/>
              <a:cs typeface="Comic Sans MS"/>
            </a:endParaRPr>
          </a:p>
          <a:p>
            <a:pPr marL="749300" lvl="1" indent="-280035">
              <a:lnSpc>
                <a:spcPct val="100000"/>
              </a:lnSpc>
              <a:spcBef>
                <a:spcPts val="195"/>
              </a:spcBef>
              <a:buClr>
                <a:srgbClr val="003366"/>
              </a:buClr>
              <a:buSzPct val="64285"/>
              <a:buFont typeface="Times New Roman"/>
              <a:buChar char="–"/>
              <a:tabLst>
                <a:tab pos="749300" algn="l"/>
                <a:tab pos="749935" algn="l"/>
              </a:tabLst>
            </a:pPr>
            <a:r>
              <a:rPr sz="2800" spc="-10" dirty="0">
                <a:latin typeface="Comic Sans MS"/>
                <a:cs typeface="Comic Sans MS"/>
              </a:rPr>
              <a:t>3,000</a:t>
            </a:r>
            <a:r>
              <a:rPr sz="2800" spc="-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new </a:t>
            </a:r>
            <a:r>
              <a:rPr sz="2800" spc="-5" dirty="0">
                <a:latin typeface="Comic Sans MS"/>
                <a:cs typeface="Comic Sans MS"/>
              </a:rPr>
              <a:t>cases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each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year</a:t>
            </a:r>
            <a:endParaRPr sz="28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585"/>
              </a:spcBef>
              <a:buClr>
                <a:srgbClr val="003366"/>
              </a:buClr>
              <a:buSzPct val="75000"/>
              <a:buFont typeface="Wingdings"/>
              <a:buChar char=""/>
              <a:tabLst>
                <a:tab pos="354965" algn="l"/>
                <a:tab pos="356235" algn="l"/>
              </a:tabLst>
            </a:pPr>
            <a:r>
              <a:rPr sz="2800" spc="-5" dirty="0">
                <a:latin typeface="Comic Sans MS"/>
                <a:cs typeface="Comic Sans MS"/>
              </a:rPr>
              <a:t>Demographics:</a:t>
            </a:r>
            <a:endParaRPr sz="2800">
              <a:latin typeface="Comic Sans MS"/>
              <a:cs typeface="Comic Sans MS"/>
            </a:endParaRPr>
          </a:p>
          <a:p>
            <a:pPr marL="749300" lvl="1" indent="-280035">
              <a:lnSpc>
                <a:spcPct val="100000"/>
              </a:lnSpc>
              <a:spcBef>
                <a:spcPts val="500"/>
              </a:spcBef>
              <a:buClr>
                <a:srgbClr val="003366"/>
              </a:buClr>
              <a:buSzPct val="64285"/>
              <a:buFont typeface="Times New Roman"/>
              <a:buChar char="–"/>
              <a:tabLst>
                <a:tab pos="749300" algn="l"/>
                <a:tab pos="749935" algn="l"/>
              </a:tabLst>
            </a:pPr>
            <a:r>
              <a:rPr sz="2800" spc="-5" dirty="0">
                <a:latin typeface="Comic Sans MS"/>
                <a:cs typeface="Comic Sans MS"/>
              </a:rPr>
              <a:t>Males</a:t>
            </a:r>
            <a:r>
              <a:rPr sz="2800" spc="-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more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commonly</a:t>
            </a:r>
            <a:r>
              <a:rPr sz="2800" spc="-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than </a:t>
            </a:r>
            <a:r>
              <a:rPr sz="2800" spc="-10" dirty="0">
                <a:latin typeface="Comic Sans MS"/>
                <a:cs typeface="Comic Sans MS"/>
              </a:rPr>
              <a:t>females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1254" y="4243832"/>
            <a:ext cx="6474460" cy="883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mic Sans MS"/>
                <a:cs typeface="Comic Sans MS"/>
              </a:rPr>
              <a:t>Whites more than</a:t>
            </a:r>
            <a:r>
              <a:rPr sz="2800" spc="-10" dirty="0">
                <a:latin typeface="Comic Sans MS"/>
                <a:cs typeface="Comic Sans MS"/>
              </a:rPr>
              <a:t> blacks</a:t>
            </a:r>
            <a:endParaRPr sz="2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800" spc="-5" dirty="0">
                <a:latin typeface="Comic Sans MS"/>
                <a:cs typeface="Comic Sans MS"/>
              </a:rPr>
              <a:t>More commonly in patients</a:t>
            </a:r>
            <a:r>
              <a:rPr sz="2800" spc="3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with</a:t>
            </a:r>
            <a:r>
              <a:rPr sz="2800" spc="-5" dirty="0">
                <a:latin typeface="Comic Sans MS"/>
                <a:cs typeface="Comic Sans MS"/>
              </a:rPr>
              <a:t> Down’s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5232" y="261950"/>
            <a:ext cx="47910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2895">
              <a:lnSpc>
                <a:spcPct val="100000"/>
              </a:lnSpc>
              <a:spcBef>
                <a:spcPts val="100"/>
              </a:spcBef>
              <a:tabLst>
                <a:tab pos="3196590" algn="l"/>
              </a:tabLst>
            </a:pPr>
            <a:r>
              <a:rPr sz="3600" dirty="0"/>
              <a:t>Maintenance phase </a:t>
            </a:r>
            <a:r>
              <a:rPr sz="3600" spc="5" dirty="0"/>
              <a:t> </a:t>
            </a:r>
            <a:r>
              <a:rPr sz="3600" spc="-5" dirty="0"/>
              <a:t>duration- upto	</a:t>
            </a:r>
            <a:r>
              <a:rPr sz="3600" dirty="0"/>
              <a:t>2</a:t>
            </a:r>
            <a:r>
              <a:rPr sz="3600" spc="-80" dirty="0"/>
              <a:t> </a:t>
            </a:r>
            <a:r>
              <a:rPr sz="3600" spc="-5" dirty="0"/>
              <a:t>years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640066"/>
              </p:ext>
            </p:extLst>
          </p:nvPr>
        </p:nvGraphicFramePr>
        <p:xfrm>
          <a:off x="450850" y="1365250"/>
          <a:ext cx="8229600" cy="5483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2819400"/>
                <a:gridCol w="3886200"/>
              </a:tblGrid>
              <a:tr h="836294">
                <a:tc>
                  <a:txBody>
                    <a:bodyPr/>
                    <a:lstStyle/>
                    <a:p>
                      <a:pPr marL="91440" marR="1301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maintena 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nce</a:t>
                      </a:r>
                      <a:endParaRPr sz="2400" dirty="0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drug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Dose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schedule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836930">
                <a:tc>
                  <a:txBody>
                    <a:bodyPr/>
                    <a:lstStyle/>
                    <a:p>
                      <a:pPr marL="91440">
                        <a:lnSpc>
                          <a:spcPts val="2405"/>
                        </a:lnSpc>
                      </a:pPr>
                      <a:r>
                        <a:rPr sz="3600" spc="-7" baseline="-16203" dirty="0">
                          <a:latin typeface="Comic Sans MS"/>
                          <a:cs typeface="Comic Sans MS"/>
                        </a:rPr>
                        <a:t>1</a:t>
                      </a:r>
                      <a:r>
                        <a:rPr sz="1600" spc="-5" dirty="0">
                          <a:latin typeface="Comic Sans MS"/>
                          <a:cs typeface="Comic Sans MS"/>
                        </a:rPr>
                        <a:t>st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month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methotrexate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12.5mg</a:t>
                      </a:r>
                      <a:r>
                        <a:rPr sz="2400" spc="-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i.t</a:t>
                      </a:r>
                      <a:r>
                        <a:rPr sz="24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on</a:t>
                      </a:r>
                      <a:r>
                        <a:rPr sz="24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10" dirty="0">
                          <a:latin typeface="Comic Sans MS"/>
                          <a:cs typeface="Comic Sans MS"/>
                        </a:rPr>
                        <a:t>day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vincristine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1.4mg/m2</a:t>
                      </a:r>
                      <a:r>
                        <a:rPr sz="2400" spc="-5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IN" sz="2400" spc="-55" dirty="0" err="1" smtClean="0">
                          <a:latin typeface="Comic Sans MS"/>
                          <a:cs typeface="Comic Sans MS"/>
                        </a:rPr>
                        <a:t>i</a:t>
                      </a:r>
                      <a:r>
                        <a:rPr sz="2400" spc="-5" dirty="0" smtClean="0">
                          <a:latin typeface="Comic Sans MS"/>
                          <a:cs typeface="Comic Sans MS"/>
                        </a:rPr>
                        <a:t>.v</a:t>
                      </a:r>
                      <a:r>
                        <a:rPr sz="2400" spc="-25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day</a:t>
                      </a:r>
                      <a:r>
                        <a:rPr sz="24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1</a:t>
                      </a: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prednisolone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1289685" algn="l"/>
                        </a:tabLst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1mg/kg	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p.o</a:t>
                      </a:r>
                      <a:r>
                        <a:rPr sz="2400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10" dirty="0">
                          <a:latin typeface="Comic Sans MS"/>
                          <a:cs typeface="Comic Sans MS"/>
                        </a:rPr>
                        <a:t>daily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10" dirty="0">
                          <a:latin typeface="Comic Sans MS"/>
                          <a:cs typeface="Comic Sans MS"/>
                        </a:rPr>
                        <a:t>day</a:t>
                      </a:r>
                      <a:r>
                        <a:rPr sz="24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1-7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8362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6</a:t>
                      </a:r>
                      <a:r>
                        <a:rPr sz="2400" spc="-7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mercaptopurine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6896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919480" algn="l"/>
                        </a:tabLst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60mg/m2</a:t>
                      </a:r>
                      <a:r>
                        <a:rPr sz="2400" spc="-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p.o.</a:t>
                      </a:r>
                      <a:r>
                        <a:rPr sz="24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daily</a:t>
                      </a:r>
                      <a:r>
                        <a:rPr sz="2400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for </a:t>
                      </a:r>
                      <a:r>
                        <a:rPr sz="2400" spc="-7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next	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3</a:t>
                      </a:r>
                      <a:r>
                        <a:rPr sz="24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weeks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8362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methotrexate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404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15mg/m2</a:t>
                      </a:r>
                      <a:r>
                        <a:rPr sz="2400" spc="-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p.o.</a:t>
                      </a:r>
                      <a:r>
                        <a:rPr sz="2400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once</a:t>
                      </a:r>
                      <a:r>
                        <a:rPr sz="24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a </a:t>
                      </a:r>
                      <a:r>
                        <a:rPr sz="2400" spc="-7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week</a:t>
                      </a:r>
                      <a:r>
                        <a:rPr sz="2400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for</a:t>
                      </a:r>
                      <a:r>
                        <a:rPr sz="2400" spc="-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3</a:t>
                      </a:r>
                      <a:r>
                        <a:rPr sz="24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weeks.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208405">
                <a:tc>
                  <a:txBody>
                    <a:bodyPr/>
                    <a:lstStyle/>
                    <a:p>
                      <a:pPr marL="91440">
                        <a:lnSpc>
                          <a:spcPts val="2410"/>
                        </a:lnSpc>
                      </a:pPr>
                      <a:r>
                        <a:rPr sz="3600" spc="-7" baseline="-16203" dirty="0">
                          <a:latin typeface="Comic Sans MS"/>
                          <a:cs typeface="Comic Sans MS"/>
                        </a:rPr>
                        <a:t>2</a:t>
                      </a:r>
                      <a:r>
                        <a:rPr sz="1600" spc="-5" dirty="0">
                          <a:latin typeface="Comic Sans MS"/>
                          <a:cs typeface="Comic Sans MS"/>
                        </a:rPr>
                        <a:t>nd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month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4/28/2014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152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6 MCP and </a:t>
                      </a:r>
                      <a:r>
                        <a:rPr sz="240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T.</a:t>
                      </a:r>
                      <a:r>
                        <a:rPr sz="2400" spc="5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et</a:t>
                      </a:r>
                      <a:r>
                        <a:rPr sz="2400" spc="5" dirty="0">
                          <a:latin typeface="Comic Sans MS"/>
                          <a:cs typeface="Comic Sans MS"/>
                        </a:rPr>
                        <a:t>h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otxerate 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for</a:t>
                      </a:r>
                      <a:r>
                        <a:rPr sz="2400" spc="-3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4</a:t>
                      </a:r>
                      <a:r>
                        <a:rPr sz="2400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weeks.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42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4897" y="469214"/>
            <a:ext cx="23971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Follow</a:t>
            </a:r>
            <a:r>
              <a:rPr sz="4400" spc="-105" dirty="0"/>
              <a:t> </a:t>
            </a:r>
            <a:r>
              <a:rPr sz="4400" spc="-5" dirty="0"/>
              <a:t>up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0690" marR="135890" indent="-3429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If</a:t>
            </a:r>
            <a:r>
              <a:rPr spc="-20" dirty="0"/>
              <a:t> </a:t>
            </a:r>
            <a:r>
              <a:rPr spc="-5" dirty="0"/>
              <a:t>the</a:t>
            </a:r>
            <a:r>
              <a:rPr spc="5" dirty="0"/>
              <a:t> </a:t>
            </a:r>
            <a:r>
              <a:rPr dirty="0"/>
              <a:t>patient</a:t>
            </a:r>
            <a:r>
              <a:rPr spc="5" dirty="0"/>
              <a:t> </a:t>
            </a:r>
            <a:r>
              <a:rPr spc="-5" dirty="0"/>
              <a:t>completes</a:t>
            </a:r>
            <a:r>
              <a:rPr dirty="0"/>
              <a:t> </a:t>
            </a:r>
            <a:r>
              <a:rPr spc="-5" dirty="0"/>
              <a:t>chemotherapy </a:t>
            </a:r>
            <a:r>
              <a:rPr dirty="0"/>
              <a:t> </a:t>
            </a:r>
            <a:r>
              <a:rPr spc="-5" dirty="0"/>
              <a:t>for </a:t>
            </a:r>
            <a:r>
              <a:rPr dirty="0"/>
              <a:t>2 years </a:t>
            </a:r>
            <a:r>
              <a:rPr spc="-5" dirty="0"/>
              <a:t>without </a:t>
            </a:r>
            <a:r>
              <a:rPr dirty="0"/>
              <a:t>relapse-stop chemo </a:t>
            </a:r>
            <a:r>
              <a:rPr spc="-944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spc="-5" dirty="0"/>
              <a:t>follow</a:t>
            </a:r>
            <a:r>
              <a:rPr spc="15" dirty="0"/>
              <a:t> </a:t>
            </a:r>
            <a:r>
              <a:rPr spc="-5" dirty="0"/>
              <a:t>up.</a:t>
            </a:r>
          </a:p>
          <a:p>
            <a:pPr marL="440690" marR="5080" indent="-342900">
              <a:lnSpc>
                <a:spcPct val="100000"/>
              </a:lnSpc>
              <a:spcBef>
                <a:spcPts val="770"/>
              </a:spcBef>
            </a:pPr>
            <a:r>
              <a:rPr u="sng" dirty="0">
                <a:uFill>
                  <a:solidFill>
                    <a:srgbClr val="000000"/>
                  </a:solidFill>
                </a:uFill>
              </a:rPr>
              <a:t>No </a:t>
            </a:r>
            <a:r>
              <a:rPr u="sng" spc="-5" dirty="0">
                <a:uFill>
                  <a:solidFill>
                    <a:srgbClr val="000000"/>
                  </a:solidFill>
                </a:uFill>
              </a:rPr>
              <a:t>relapse within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5 years-can </a:t>
            </a:r>
            <a:r>
              <a:rPr u="sng" spc="-5" dirty="0">
                <a:uFill>
                  <a:solidFill>
                    <a:srgbClr val="000000"/>
                  </a:solidFill>
                </a:uFill>
              </a:rPr>
              <a:t>be declared </a:t>
            </a:r>
            <a:r>
              <a:rPr spc="-944" dirty="0"/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as</a:t>
            </a:r>
            <a:r>
              <a:rPr u="sng" spc="-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5" dirty="0">
                <a:uFill>
                  <a:solidFill>
                    <a:srgbClr val="000000"/>
                  </a:solidFill>
                </a:uFill>
              </a:rPr>
              <a:t>cured.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21" y="502742"/>
            <a:ext cx="8066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Allogenic</a:t>
            </a:r>
            <a:r>
              <a:rPr spc="30" dirty="0"/>
              <a:t> </a:t>
            </a:r>
            <a:r>
              <a:rPr spc="-5" dirty="0"/>
              <a:t>stem</a:t>
            </a:r>
            <a:r>
              <a:rPr spc="35" dirty="0"/>
              <a:t> </a:t>
            </a:r>
            <a:r>
              <a:rPr spc="-5" dirty="0"/>
              <a:t>cell</a:t>
            </a:r>
            <a:r>
              <a:rPr spc="-15" dirty="0"/>
              <a:t> </a:t>
            </a:r>
            <a:r>
              <a:rPr spc="-5" dirty="0"/>
              <a:t>transpantation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5208"/>
            <a:ext cx="7399655" cy="402526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Usually</a:t>
            </a:r>
            <a:r>
              <a:rPr sz="3200" spc="-3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done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in </a:t>
            </a:r>
            <a:r>
              <a:rPr sz="3200" dirty="0">
                <a:latin typeface="Comic Sans MS"/>
                <a:cs typeface="Comic Sans MS"/>
              </a:rPr>
              <a:t>second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remission.</a:t>
            </a:r>
            <a:endParaRPr sz="3200">
              <a:latin typeface="Comic Sans MS"/>
              <a:cs typeface="Comic Sans MS"/>
            </a:endParaRPr>
          </a:p>
          <a:p>
            <a:pPr marL="355600" marR="21590" indent="-342900">
              <a:lnSpc>
                <a:spcPct val="100299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Can be </a:t>
            </a:r>
            <a:r>
              <a:rPr sz="3200" spc="-5" dirty="0">
                <a:latin typeface="Comic Sans MS"/>
                <a:cs typeface="Comic Sans MS"/>
              </a:rPr>
              <a:t>done </a:t>
            </a:r>
            <a:r>
              <a:rPr sz="3200" dirty="0">
                <a:latin typeface="Comic Sans MS"/>
                <a:cs typeface="Comic Sans MS"/>
              </a:rPr>
              <a:t>in </a:t>
            </a:r>
            <a:r>
              <a:rPr sz="3200" spc="-5" dirty="0">
                <a:latin typeface="Comic Sans MS"/>
                <a:cs typeface="Comic Sans MS"/>
              </a:rPr>
              <a:t>first remission </a:t>
            </a:r>
            <a:r>
              <a:rPr sz="3200" dirty="0">
                <a:latin typeface="Comic Sans MS"/>
                <a:cs typeface="Comic Sans MS"/>
              </a:rPr>
              <a:t>in high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ris</a:t>
            </a:r>
            <a:r>
              <a:rPr sz="3200" spc="-5" dirty="0">
                <a:latin typeface="Times New Roman"/>
                <a:cs typeface="Times New Roman"/>
              </a:rPr>
              <a:t>k</a:t>
            </a:r>
            <a:r>
              <a:rPr sz="3200" spc="1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omic Sans MS"/>
                <a:cs typeface="Comic Sans MS"/>
              </a:rPr>
              <a:t>patients</a:t>
            </a:r>
            <a:endParaRPr sz="3200">
              <a:latin typeface="Comic Sans MS"/>
              <a:cs typeface="Comic Sans MS"/>
            </a:endParaRPr>
          </a:p>
          <a:p>
            <a:pPr marL="989330">
              <a:lnSpc>
                <a:spcPct val="100000"/>
              </a:lnSpc>
              <a:spcBef>
                <a:spcPts val="755"/>
              </a:spcBef>
            </a:pPr>
            <a:r>
              <a:rPr sz="3200" dirty="0">
                <a:latin typeface="Comic Sans MS"/>
                <a:cs typeface="Comic Sans MS"/>
              </a:rPr>
              <a:t>WBC&gt;25000,</a:t>
            </a:r>
            <a:endParaRPr sz="3200">
              <a:latin typeface="Comic Sans MS"/>
              <a:cs typeface="Comic Sans MS"/>
            </a:endParaRPr>
          </a:p>
          <a:p>
            <a:pPr marL="989330" marR="5080">
              <a:lnSpc>
                <a:spcPct val="120000"/>
              </a:lnSpc>
              <a:spcBef>
                <a:spcPts val="5"/>
              </a:spcBef>
            </a:pPr>
            <a:r>
              <a:rPr sz="3200" dirty="0">
                <a:latin typeface="Comic Sans MS"/>
                <a:cs typeface="Comic Sans MS"/>
              </a:rPr>
              <a:t>philadelphia </a:t>
            </a:r>
            <a:r>
              <a:rPr sz="3200" spc="-5" dirty="0">
                <a:latin typeface="Comic Sans MS"/>
                <a:cs typeface="Comic Sans MS"/>
              </a:rPr>
              <a:t>chromosome </a:t>
            </a:r>
            <a:r>
              <a:rPr sz="3200" dirty="0">
                <a:latin typeface="Comic Sans MS"/>
                <a:cs typeface="Comic Sans MS"/>
              </a:rPr>
              <a:t>positive, </a:t>
            </a:r>
            <a:r>
              <a:rPr sz="3200" spc="-944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poor </a:t>
            </a:r>
            <a:r>
              <a:rPr sz="3200" spc="-5" dirty="0">
                <a:latin typeface="Comic Sans MS"/>
                <a:cs typeface="Comic Sans MS"/>
              </a:rPr>
              <a:t>initial response to remission </a:t>
            </a:r>
            <a:r>
              <a:rPr sz="320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induction.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3314" y="469214"/>
            <a:ext cx="33597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Newer</a:t>
            </a:r>
            <a:r>
              <a:rPr sz="4400" spc="-70" dirty="0"/>
              <a:t> </a:t>
            </a:r>
            <a:r>
              <a:rPr sz="4400" spc="-5" dirty="0"/>
              <a:t>drugs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22218"/>
            <a:ext cx="792797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456565" indent="-341630">
              <a:lnSpc>
                <a:spcPct val="120000"/>
              </a:lnSpc>
              <a:spcBef>
                <a:spcPts val="100"/>
              </a:spcBef>
            </a:pPr>
            <a:r>
              <a:rPr sz="3000" u="sng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Monoclonal</a:t>
            </a:r>
            <a:r>
              <a:rPr sz="3000" u="sng" spc="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3000" u="sng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antibodies </a:t>
            </a:r>
            <a:r>
              <a:rPr sz="3000" spc="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rituximab(CD20),epratuzumab(CD22) </a:t>
            </a:r>
            <a:r>
              <a:rPr sz="300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alemtuzumab(CD52),gemtuzumab(CD33)</a:t>
            </a:r>
            <a:endParaRPr sz="3000">
              <a:latin typeface="Comic Sans MS"/>
              <a:cs typeface="Comic Sans MS"/>
            </a:endParaRPr>
          </a:p>
          <a:p>
            <a:pPr marL="353695" marR="3630295" indent="-341630">
              <a:lnSpc>
                <a:spcPts val="4320"/>
              </a:lnSpc>
              <a:spcBef>
                <a:spcPts val="265"/>
              </a:spcBef>
            </a:pPr>
            <a:r>
              <a:rPr sz="3000" u="sng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Antimetabolites </a:t>
            </a:r>
            <a:r>
              <a:rPr sz="3000" dirty="0">
                <a:latin typeface="Comic Sans MS"/>
                <a:cs typeface="Comic Sans MS"/>
              </a:rPr>
              <a:t> c</a:t>
            </a:r>
            <a:r>
              <a:rPr sz="3000" spc="-15" dirty="0">
                <a:latin typeface="Comic Sans MS"/>
                <a:cs typeface="Comic Sans MS"/>
              </a:rPr>
              <a:t>l</a:t>
            </a:r>
            <a:r>
              <a:rPr sz="3000" dirty="0">
                <a:latin typeface="Comic Sans MS"/>
                <a:cs typeface="Comic Sans MS"/>
              </a:rPr>
              <a:t>of</a:t>
            </a:r>
            <a:r>
              <a:rPr sz="3000" spc="-10" dirty="0">
                <a:latin typeface="Comic Sans MS"/>
                <a:cs typeface="Comic Sans MS"/>
              </a:rPr>
              <a:t>a</a:t>
            </a:r>
            <a:r>
              <a:rPr sz="3000" spc="-5" dirty="0">
                <a:latin typeface="Comic Sans MS"/>
                <a:cs typeface="Comic Sans MS"/>
              </a:rPr>
              <a:t>rabine</a:t>
            </a:r>
            <a:r>
              <a:rPr sz="3000" spc="-15" dirty="0">
                <a:latin typeface="Comic Sans MS"/>
                <a:cs typeface="Comic Sans MS"/>
              </a:rPr>
              <a:t>,</a:t>
            </a:r>
            <a:r>
              <a:rPr sz="3000" spc="-5" dirty="0">
                <a:latin typeface="Comic Sans MS"/>
                <a:cs typeface="Comic Sans MS"/>
              </a:rPr>
              <a:t>nelar</a:t>
            </a:r>
            <a:r>
              <a:rPr sz="3000" spc="-15" dirty="0">
                <a:latin typeface="Comic Sans MS"/>
                <a:cs typeface="Comic Sans MS"/>
              </a:rPr>
              <a:t>a</a:t>
            </a:r>
            <a:r>
              <a:rPr sz="3000" spc="-5" dirty="0">
                <a:latin typeface="Comic Sans MS"/>
                <a:cs typeface="Comic Sans MS"/>
              </a:rPr>
              <a:t>bine</a:t>
            </a:r>
            <a:endParaRPr sz="3000">
              <a:latin typeface="Comic Sans MS"/>
              <a:cs typeface="Comic Sans MS"/>
            </a:endParaRPr>
          </a:p>
          <a:p>
            <a:pPr marL="353695" marR="2559685" indent="-341630">
              <a:lnSpc>
                <a:spcPts val="4310"/>
              </a:lnSpc>
              <a:spcBef>
                <a:spcPts val="20"/>
              </a:spcBef>
            </a:pPr>
            <a:r>
              <a:rPr sz="3000" u="sng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Tyrosine </a:t>
            </a:r>
            <a:r>
              <a:rPr sz="3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</a:t>
            </a:r>
            <a:r>
              <a:rPr sz="3000" u="sng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inase inhibitor </a:t>
            </a:r>
            <a:r>
              <a:rPr sz="300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imatinib,</a:t>
            </a:r>
            <a:r>
              <a:rPr sz="3000" spc="-4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nilotinib,</a:t>
            </a:r>
            <a:r>
              <a:rPr sz="3000" spc="-2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dasatinib,</a:t>
            </a:r>
            <a:endParaRPr sz="3000">
              <a:latin typeface="Comic Sans MS"/>
              <a:cs typeface="Comic Sans MS"/>
            </a:endParaRPr>
          </a:p>
          <a:p>
            <a:pPr marL="353695">
              <a:lnSpc>
                <a:spcPct val="100000"/>
              </a:lnSpc>
              <a:spcBef>
                <a:spcPts val="459"/>
              </a:spcBef>
            </a:pPr>
            <a:r>
              <a:rPr sz="3000" spc="-5" dirty="0">
                <a:latin typeface="Comic Sans MS"/>
                <a:cs typeface="Comic Sans MS"/>
              </a:rPr>
              <a:t>Vornistat,</a:t>
            </a:r>
            <a:r>
              <a:rPr sz="3000" spc="-4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sirolimus,everolimus,oblimersen.</a:t>
            </a:r>
            <a:endParaRPr sz="3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8301" y="469214"/>
            <a:ext cx="43351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CNS</a:t>
            </a:r>
            <a:r>
              <a:rPr sz="4400" spc="-55" dirty="0"/>
              <a:t> </a:t>
            </a:r>
            <a:r>
              <a:rPr sz="4400" dirty="0"/>
              <a:t>Prophylaxis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733" y="1600263"/>
            <a:ext cx="6034659" cy="45258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1203197"/>
            <a:ext cx="3598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omic Sans MS"/>
                <a:cs typeface="Comic Sans MS"/>
              </a:rPr>
              <a:t>CNS</a:t>
            </a:r>
            <a:r>
              <a:rPr sz="3600" b="1" spc="-500" dirty="0">
                <a:latin typeface="Comic Sans MS"/>
                <a:cs typeface="Comic Sans MS"/>
              </a:rPr>
              <a:t> </a:t>
            </a:r>
            <a:r>
              <a:rPr sz="3600" b="1" dirty="0">
                <a:latin typeface="Comic Sans MS"/>
                <a:cs typeface="Comic Sans MS"/>
              </a:rPr>
              <a:t>Prophyl</a:t>
            </a:r>
            <a:r>
              <a:rPr sz="3600" b="1" spc="5" dirty="0">
                <a:latin typeface="Comic Sans MS"/>
                <a:cs typeface="Comic Sans MS"/>
              </a:rPr>
              <a:t>a</a:t>
            </a:r>
            <a:r>
              <a:rPr sz="3600" b="1" spc="-5" dirty="0">
                <a:latin typeface="Comic Sans MS"/>
                <a:cs typeface="Comic Sans MS"/>
              </a:rPr>
              <a:t>xis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501" y="2234526"/>
            <a:ext cx="7756525" cy="292862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210"/>
              </a:spcBef>
              <a:buClr>
                <a:srgbClr val="003366"/>
              </a:buClr>
              <a:buSzPct val="74193"/>
              <a:buFont typeface="Wingdings"/>
              <a:buChar char=""/>
              <a:tabLst>
                <a:tab pos="356235" algn="l"/>
              </a:tabLst>
            </a:pPr>
            <a:r>
              <a:rPr sz="3100" spc="-5" dirty="0">
                <a:latin typeface="Comic Sans MS"/>
                <a:cs typeface="Comic Sans MS"/>
              </a:rPr>
              <a:t>CNS</a:t>
            </a:r>
            <a:r>
              <a:rPr sz="3100" spc="-20" dirty="0">
                <a:latin typeface="Comic Sans MS"/>
                <a:cs typeface="Comic Sans MS"/>
              </a:rPr>
              <a:t> </a:t>
            </a:r>
            <a:r>
              <a:rPr sz="3100" spc="-10" dirty="0">
                <a:latin typeface="Comic Sans MS"/>
                <a:cs typeface="Comic Sans MS"/>
              </a:rPr>
              <a:t>involvement</a:t>
            </a:r>
            <a:r>
              <a:rPr sz="3100" spc="5" dirty="0">
                <a:latin typeface="Comic Sans MS"/>
                <a:cs typeface="Comic Sans MS"/>
              </a:rPr>
              <a:t> </a:t>
            </a:r>
            <a:r>
              <a:rPr sz="3100" spc="-5" dirty="0">
                <a:latin typeface="Comic Sans MS"/>
                <a:cs typeface="Comic Sans MS"/>
              </a:rPr>
              <a:t>at</a:t>
            </a:r>
            <a:r>
              <a:rPr sz="3100" dirty="0">
                <a:latin typeface="Comic Sans MS"/>
                <a:cs typeface="Comic Sans MS"/>
              </a:rPr>
              <a:t> </a:t>
            </a:r>
            <a:r>
              <a:rPr sz="3100" spc="-10" dirty="0">
                <a:latin typeface="Comic Sans MS"/>
                <a:cs typeface="Comic Sans MS"/>
              </a:rPr>
              <a:t>diagnosis</a:t>
            </a:r>
            <a:r>
              <a:rPr sz="3100" spc="-5" dirty="0">
                <a:latin typeface="Comic Sans MS"/>
                <a:cs typeface="Comic Sans MS"/>
              </a:rPr>
              <a:t> </a:t>
            </a:r>
            <a:r>
              <a:rPr sz="3100" spc="-15" dirty="0">
                <a:latin typeface="Comic Sans MS"/>
                <a:cs typeface="Comic Sans MS"/>
              </a:rPr>
              <a:t>&lt;5%</a:t>
            </a:r>
            <a:endParaRPr sz="3100">
              <a:latin typeface="Comic Sans MS"/>
              <a:cs typeface="Comic Sans MS"/>
            </a:endParaRPr>
          </a:p>
          <a:p>
            <a:pPr marL="749300" marR="120014" lvl="1" indent="-280035">
              <a:lnSpc>
                <a:spcPts val="2710"/>
              </a:lnSpc>
              <a:spcBef>
                <a:spcPts val="1095"/>
              </a:spcBef>
              <a:buClr>
                <a:srgbClr val="003366"/>
              </a:buClr>
              <a:buSzPct val="75000"/>
              <a:buFont typeface="Times New Roman"/>
              <a:buChar char="–"/>
              <a:tabLst>
                <a:tab pos="749300" algn="l"/>
                <a:tab pos="749935" algn="l"/>
              </a:tabLst>
            </a:pPr>
            <a:r>
              <a:rPr sz="3600" baseline="1157" dirty="0">
                <a:latin typeface="Comic Sans MS"/>
                <a:cs typeface="Comic Sans MS"/>
              </a:rPr>
              <a:t>Without</a:t>
            </a:r>
            <a:r>
              <a:rPr sz="3600" spc="-7" baseline="1157" dirty="0">
                <a:latin typeface="Comic Sans MS"/>
                <a:cs typeface="Comic Sans MS"/>
              </a:rPr>
              <a:t> </a:t>
            </a:r>
            <a:r>
              <a:rPr sz="3600" baseline="1157" dirty="0">
                <a:latin typeface="Comic Sans MS"/>
                <a:cs typeface="Comic Sans MS"/>
              </a:rPr>
              <a:t>prophylaxis,</a:t>
            </a:r>
            <a:r>
              <a:rPr sz="3600" spc="-22" baseline="1157" dirty="0">
                <a:latin typeface="Comic Sans MS"/>
                <a:cs typeface="Comic Sans MS"/>
              </a:rPr>
              <a:t> </a:t>
            </a:r>
            <a:r>
              <a:rPr sz="3600" baseline="1157" dirty="0">
                <a:latin typeface="Comic Sans MS"/>
                <a:cs typeface="Comic Sans MS"/>
              </a:rPr>
              <a:t>over</a:t>
            </a:r>
            <a:r>
              <a:rPr sz="3600" spc="-52" baseline="1157" dirty="0">
                <a:latin typeface="Comic Sans MS"/>
                <a:cs typeface="Comic Sans MS"/>
              </a:rPr>
              <a:t> </a:t>
            </a:r>
            <a:r>
              <a:rPr sz="3600" spc="-7" baseline="1157" dirty="0">
                <a:latin typeface="Comic Sans MS"/>
                <a:cs typeface="Comic Sans MS"/>
              </a:rPr>
              <a:t>80%</a:t>
            </a:r>
            <a:r>
              <a:rPr sz="3600" spc="-30" baseline="1157" dirty="0">
                <a:latin typeface="Comic Sans MS"/>
                <a:cs typeface="Comic Sans MS"/>
              </a:rPr>
              <a:t> </a:t>
            </a:r>
            <a:r>
              <a:rPr sz="3600" baseline="1157" dirty="0">
                <a:latin typeface="Comic Sans MS"/>
                <a:cs typeface="Comic Sans MS"/>
              </a:rPr>
              <a:t>of</a:t>
            </a:r>
            <a:r>
              <a:rPr sz="3600" spc="-15" baseline="1157" dirty="0">
                <a:latin typeface="Comic Sans MS"/>
                <a:cs typeface="Comic Sans MS"/>
              </a:rPr>
              <a:t> </a:t>
            </a:r>
            <a:r>
              <a:rPr sz="3600" baseline="1157" dirty="0">
                <a:latin typeface="Comic Sans MS"/>
                <a:cs typeface="Comic Sans MS"/>
              </a:rPr>
              <a:t>patients </a:t>
            </a:r>
            <a:r>
              <a:rPr sz="3600" spc="-7" baseline="1157" dirty="0">
                <a:latin typeface="Comic Sans MS"/>
                <a:cs typeface="Comic Sans MS"/>
              </a:rPr>
              <a:t>in</a:t>
            </a:r>
            <a:r>
              <a:rPr sz="3600" spc="-15" baseline="1157" dirty="0">
                <a:latin typeface="Comic Sans MS"/>
                <a:cs typeface="Comic Sans MS"/>
              </a:rPr>
              <a:t> </a:t>
            </a:r>
            <a:r>
              <a:rPr sz="3600" baseline="1157" dirty="0">
                <a:latin typeface="Comic Sans MS"/>
                <a:cs typeface="Comic Sans MS"/>
              </a:rPr>
              <a:t>CR </a:t>
            </a:r>
            <a:r>
              <a:rPr sz="3600" spc="-1057" baseline="1157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will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relapse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in the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CNS</a:t>
            </a:r>
            <a:endParaRPr sz="2400">
              <a:latin typeface="Comic Sans MS"/>
              <a:cs typeface="Comic Sans MS"/>
            </a:endParaRPr>
          </a:p>
          <a:p>
            <a:pPr marL="749300" lvl="1" indent="-280035">
              <a:lnSpc>
                <a:spcPct val="100000"/>
              </a:lnSpc>
              <a:spcBef>
                <a:spcPts val="495"/>
              </a:spcBef>
              <a:buClr>
                <a:srgbClr val="003366"/>
              </a:buClr>
              <a:buSzPct val="75000"/>
              <a:buFont typeface="Times New Roman"/>
              <a:buChar char="–"/>
              <a:tabLst>
                <a:tab pos="749300" algn="l"/>
                <a:tab pos="749935" algn="l"/>
              </a:tabLst>
            </a:pPr>
            <a:r>
              <a:rPr sz="3600" baseline="1157" dirty="0">
                <a:latin typeface="Comic Sans MS"/>
                <a:cs typeface="Comic Sans MS"/>
              </a:rPr>
              <a:t>With</a:t>
            </a:r>
            <a:r>
              <a:rPr sz="3600" spc="-52" baseline="1157" dirty="0">
                <a:latin typeface="Comic Sans MS"/>
                <a:cs typeface="Comic Sans MS"/>
              </a:rPr>
              <a:t> </a:t>
            </a:r>
            <a:r>
              <a:rPr sz="3600" baseline="1157" dirty="0">
                <a:latin typeface="Comic Sans MS"/>
                <a:cs typeface="Comic Sans MS"/>
              </a:rPr>
              <a:t>prophylaxis,</a:t>
            </a:r>
            <a:r>
              <a:rPr sz="3600" spc="-37" baseline="1157" dirty="0">
                <a:latin typeface="Comic Sans MS"/>
                <a:cs typeface="Comic Sans MS"/>
              </a:rPr>
              <a:t> </a:t>
            </a:r>
            <a:r>
              <a:rPr sz="3600" baseline="1157" dirty="0">
                <a:latin typeface="Comic Sans MS"/>
                <a:cs typeface="Comic Sans MS"/>
              </a:rPr>
              <a:t>less</a:t>
            </a:r>
            <a:r>
              <a:rPr sz="3600" spc="-44" baseline="1157" dirty="0">
                <a:latin typeface="Comic Sans MS"/>
                <a:cs typeface="Comic Sans MS"/>
              </a:rPr>
              <a:t> </a:t>
            </a:r>
            <a:r>
              <a:rPr sz="3600" spc="-7" baseline="1157" dirty="0">
                <a:latin typeface="Comic Sans MS"/>
                <a:cs typeface="Comic Sans MS"/>
              </a:rPr>
              <a:t>than</a:t>
            </a:r>
            <a:r>
              <a:rPr sz="3600" spc="-37" baseline="1157" dirty="0">
                <a:latin typeface="Comic Sans MS"/>
                <a:cs typeface="Comic Sans MS"/>
              </a:rPr>
              <a:t> </a:t>
            </a:r>
            <a:r>
              <a:rPr sz="3600" spc="-7" baseline="1157" dirty="0">
                <a:latin typeface="Comic Sans MS"/>
                <a:cs typeface="Comic Sans MS"/>
              </a:rPr>
              <a:t>5%</a:t>
            </a:r>
            <a:r>
              <a:rPr sz="3600" spc="-22" baseline="1157" dirty="0">
                <a:latin typeface="Comic Sans MS"/>
                <a:cs typeface="Comic Sans MS"/>
              </a:rPr>
              <a:t> </a:t>
            </a:r>
            <a:r>
              <a:rPr sz="3600" baseline="1157" dirty="0">
                <a:latin typeface="Comic Sans MS"/>
                <a:cs typeface="Comic Sans MS"/>
              </a:rPr>
              <a:t>have</a:t>
            </a:r>
            <a:r>
              <a:rPr sz="3600" spc="-37" baseline="1157" dirty="0">
                <a:latin typeface="Comic Sans MS"/>
                <a:cs typeface="Comic Sans MS"/>
              </a:rPr>
              <a:t> </a:t>
            </a:r>
            <a:r>
              <a:rPr sz="3600" baseline="1157" dirty="0">
                <a:latin typeface="Comic Sans MS"/>
                <a:cs typeface="Comic Sans MS"/>
              </a:rPr>
              <a:t>CNS</a:t>
            </a:r>
            <a:r>
              <a:rPr sz="3600" spc="-15" baseline="1157" dirty="0">
                <a:latin typeface="Comic Sans MS"/>
                <a:cs typeface="Comic Sans MS"/>
              </a:rPr>
              <a:t> </a:t>
            </a:r>
            <a:r>
              <a:rPr sz="3600" spc="-7" baseline="1157" dirty="0">
                <a:latin typeface="Comic Sans MS"/>
                <a:cs typeface="Comic Sans MS"/>
              </a:rPr>
              <a:t>relapse</a:t>
            </a:r>
            <a:endParaRPr sz="3600" baseline="1157">
              <a:latin typeface="Comic Sans MS"/>
              <a:cs typeface="Comic Sans MS"/>
            </a:endParaRPr>
          </a:p>
          <a:p>
            <a:pPr marL="355600" marR="583565" indent="-343535">
              <a:lnSpc>
                <a:spcPts val="3620"/>
              </a:lnSpc>
              <a:spcBef>
                <a:spcPts val="994"/>
              </a:spcBef>
              <a:buClr>
                <a:srgbClr val="003366"/>
              </a:buClr>
              <a:buSzPct val="74193"/>
              <a:buFont typeface="Wingdings"/>
              <a:buChar char=""/>
              <a:tabLst>
                <a:tab pos="356235" algn="l"/>
              </a:tabLst>
            </a:pPr>
            <a:r>
              <a:rPr sz="3100" spc="-5" dirty="0">
                <a:latin typeface="Comic Sans MS"/>
                <a:cs typeface="Comic Sans MS"/>
              </a:rPr>
              <a:t>Intrathecal chemotherapy is </a:t>
            </a:r>
            <a:r>
              <a:rPr sz="3100" spc="-10" dirty="0">
                <a:latin typeface="Comic Sans MS"/>
                <a:cs typeface="Comic Sans MS"/>
              </a:rPr>
              <a:t>now </a:t>
            </a:r>
            <a:r>
              <a:rPr sz="3100" dirty="0">
                <a:latin typeface="Comic Sans MS"/>
                <a:cs typeface="Comic Sans MS"/>
              </a:rPr>
              <a:t>the </a:t>
            </a:r>
            <a:r>
              <a:rPr sz="3100" spc="-915" dirty="0">
                <a:latin typeface="Comic Sans MS"/>
                <a:cs typeface="Comic Sans MS"/>
              </a:rPr>
              <a:t> </a:t>
            </a:r>
            <a:r>
              <a:rPr sz="3100" spc="-5" dirty="0">
                <a:latin typeface="Comic Sans MS"/>
                <a:cs typeface="Comic Sans MS"/>
              </a:rPr>
              <a:t>mainstay</a:t>
            </a:r>
            <a:endParaRPr sz="31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1727" y="5253354"/>
            <a:ext cx="7279640" cy="1492250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292100" marR="34290" indent="-280035">
              <a:lnSpc>
                <a:spcPct val="96200"/>
              </a:lnSpc>
              <a:spcBef>
                <a:spcPts val="209"/>
              </a:spcBef>
              <a:tabLst>
                <a:tab pos="292100" algn="l"/>
              </a:tabLst>
            </a:pPr>
            <a:r>
              <a:rPr sz="2700" baseline="7716" dirty="0">
                <a:solidFill>
                  <a:srgbClr val="003366"/>
                </a:solidFill>
                <a:latin typeface="Times New Roman"/>
                <a:cs typeface="Times New Roman"/>
              </a:rPr>
              <a:t>–	</a:t>
            </a:r>
            <a:r>
              <a:rPr sz="2400" spc="-5" dirty="0">
                <a:latin typeface="Comic Sans MS"/>
                <a:cs typeface="Comic Sans MS"/>
              </a:rPr>
              <a:t>Sample intermediate risk regimen: IT </a:t>
            </a:r>
            <a:r>
              <a:rPr sz="2400" dirty="0">
                <a:latin typeface="Comic Sans MS"/>
                <a:cs typeface="Comic Sans MS"/>
              </a:rPr>
              <a:t>MTX </a:t>
            </a:r>
            <a:r>
              <a:rPr sz="2400" spc="-5" dirty="0">
                <a:latin typeface="Comic Sans MS"/>
                <a:cs typeface="Comic Sans MS"/>
              </a:rPr>
              <a:t>alone </a:t>
            </a:r>
            <a:r>
              <a:rPr sz="2400" spc="-70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or “triple </a:t>
            </a:r>
            <a:r>
              <a:rPr sz="2400" spc="-5" dirty="0">
                <a:latin typeface="Comic Sans MS"/>
                <a:cs typeface="Comic Sans MS"/>
              </a:rPr>
              <a:t>therapy”: IT cytarabine Day </a:t>
            </a:r>
            <a:r>
              <a:rPr sz="2400" dirty="0">
                <a:latin typeface="Comic Sans MS"/>
                <a:cs typeface="Comic Sans MS"/>
              </a:rPr>
              <a:t>1 of CR </a:t>
            </a:r>
            <a:r>
              <a:rPr sz="2400" spc="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followed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by</a:t>
            </a:r>
            <a:r>
              <a:rPr sz="2400" spc="-1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MTX/hydrocortisone/cytarabine</a:t>
            </a:r>
            <a:endParaRPr sz="2400">
              <a:latin typeface="Comic Sans MS"/>
              <a:cs typeface="Comic Sans MS"/>
            </a:endParaRPr>
          </a:p>
          <a:p>
            <a:pPr marR="48260" algn="r">
              <a:lnSpc>
                <a:spcPts val="1315"/>
              </a:lnSpc>
              <a:spcBef>
                <a:spcPts val="85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47</a:t>
            </a:r>
            <a:endParaRPr sz="1200">
              <a:latin typeface="Times New Roman"/>
              <a:cs typeface="Times New Roman"/>
            </a:endParaRPr>
          </a:p>
          <a:p>
            <a:pPr marL="4737735">
              <a:lnSpc>
                <a:spcPts val="955"/>
              </a:lnSpc>
            </a:pPr>
            <a:r>
              <a:rPr sz="900" spc="5" dirty="0">
                <a:solidFill>
                  <a:srgbClr val="003366"/>
                </a:solidFill>
                <a:latin typeface="Times New Roman"/>
                <a:cs typeface="Times New Roman"/>
              </a:rPr>
              <a:t>Pui</a:t>
            </a:r>
            <a:r>
              <a:rPr sz="900" spc="-40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3366"/>
                </a:solidFill>
                <a:latin typeface="Times New Roman"/>
                <a:cs typeface="Times New Roman"/>
              </a:rPr>
              <a:t>CH,</a:t>
            </a:r>
            <a:r>
              <a:rPr sz="900" spc="-15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003366"/>
                </a:solidFill>
                <a:latin typeface="Times New Roman"/>
                <a:cs typeface="Times New Roman"/>
              </a:rPr>
              <a:t>Howard</a:t>
            </a:r>
            <a:r>
              <a:rPr sz="900" spc="15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3366"/>
                </a:solidFill>
                <a:latin typeface="Times New Roman"/>
                <a:cs typeface="Times New Roman"/>
              </a:rPr>
              <a:t>SC.</a:t>
            </a:r>
            <a:r>
              <a:rPr sz="900" spc="-15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003366"/>
                </a:solidFill>
                <a:latin typeface="Times New Roman"/>
                <a:cs typeface="Times New Roman"/>
              </a:rPr>
              <a:t>Lancet</a:t>
            </a:r>
            <a:r>
              <a:rPr sz="900" spc="10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3366"/>
                </a:solidFill>
                <a:latin typeface="Times New Roman"/>
                <a:cs typeface="Times New Roman"/>
              </a:rPr>
              <a:t>Oncol</a:t>
            </a:r>
            <a:r>
              <a:rPr sz="900" spc="-15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3366"/>
                </a:solidFill>
                <a:latin typeface="Times New Roman"/>
                <a:cs typeface="Times New Roman"/>
              </a:rPr>
              <a:t>9</a:t>
            </a:r>
            <a:r>
              <a:rPr sz="900" spc="-15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3366"/>
                </a:solidFill>
                <a:latin typeface="Times New Roman"/>
                <a:cs typeface="Times New Roman"/>
              </a:rPr>
              <a:t>(3):</a:t>
            </a:r>
            <a:r>
              <a:rPr sz="900" spc="-15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3366"/>
                </a:solidFill>
                <a:latin typeface="Times New Roman"/>
                <a:cs typeface="Times New Roman"/>
              </a:rPr>
              <a:t>257-68,</a:t>
            </a:r>
            <a:r>
              <a:rPr sz="900" spc="-35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003366"/>
                </a:solidFill>
                <a:latin typeface="Times New Roman"/>
                <a:cs typeface="Times New Roman"/>
              </a:rPr>
              <a:t>2008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6431381"/>
            <a:ext cx="644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4/28/2014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9418" y="469214"/>
            <a:ext cx="66725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Prognostic</a:t>
            </a:r>
            <a:r>
              <a:rPr sz="4400" spc="-50" dirty="0"/>
              <a:t> </a:t>
            </a:r>
            <a:r>
              <a:rPr sz="4400" dirty="0"/>
              <a:t>factors</a:t>
            </a:r>
            <a:r>
              <a:rPr sz="4400" spc="-55" dirty="0"/>
              <a:t> </a:t>
            </a:r>
            <a:r>
              <a:rPr sz="4400" dirty="0"/>
              <a:t>in</a:t>
            </a:r>
            <a:r>
              <a:rPr sz="4400" spc="-10" dirty="0"/>
              <a:t> </a:t>
            </a:r>
            <a:r>
              <a:rPr sz="4400" spc="-5" dirty="0"/>
              <a:t>ALL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38455"/>
              </p:ext>
            </p:extLst>
          </p:nvPr>
        </p:nvGraphicFramePr>
        <p:xfrm>
          <a:off x="450850" y="1289050"/>
          <a:ext cx="8229600" cy="5328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968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Determinants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Favourable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unfavourable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WBC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Counts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&lt;10,000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&gt;2,00,000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Age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2-10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years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&lt;1yr,&gt;10yr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Gender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female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male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14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Ethnicity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white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black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Node,liver,splenomegaly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absent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massive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Testicular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enlargement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absent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present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CNS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involvement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absent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Csf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blast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pleocytosis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406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4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AB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4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ype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L1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L2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Cytogenetics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T(12;21)(TEL-AML1)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15" dirty="0" err="1" smtClean="0">
                          <a:latin typeface="Times New Roman"/>
                          <a:cs typeface="Times New Roman"/>
                        </a:rPr>
                        <a:t>Tr</a:t>
                      </a:r>
                      <a:r>
                        <a:rPr lang="en-IN" sz="2000" spc="-15" dirty="0" err="1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000" spc="-15" dirty="0" err="1" smtClean="0">
                          <a:latin typeface="Times New Roman"/>
                          <a:cs typeface="Times New Roman"/>
                        </a:rPr>
                        <a:t>somies</a:t>
                      </a:r>
                      <a:r>
                        <a:rPr sz="2000" spc="-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4,10,17</a:t>
                      </a: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t(9;22)(bcr-abl)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t(4;11)(MLL-AF4)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Ploidy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hyperdipoidy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hypodiploidy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122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baseline="-27777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4/</a:t>
                      </a:r>
                      <a:r>
                        <a:rPr sz="1800" spc="-577" baseline="-27777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000" spc="-18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spc="-637" baseline="-27777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2000" spc="-113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baseline="-27777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/2</a:t>
                      </a:r>
                      <a:r>
                        <a:rPr sz="1800" spc="-652" baseline="-27777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000" spc="-459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aseline="-27777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spc="-359" baseline="-27777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iss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on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&lt;14days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2498725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&gt;28days	</a:t>
                      </a:r>
                      <a:r>
                        <a:rPr sz="1800" baseline="-27777" dirty="0">
                          <a:solidFill>
                            <a:srgbClr val="888888"/>
                          </a:solidFill>
                          <a:latin typeface="Times New Roman"/>
                          <a:cs typeface="Times New Roman"/>
                        </a:rPr>
                        <a:t>48</a:t>
                      </a:r>
                      <a:endParaRPr sz="1800" baseline="-27777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233" y="1219200"/>
            <a:ext cx="8359532" cy="285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609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038" y="268927"/>
            <a:ext cx="8289440" cy="12059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05632" y="253746"/>
            <a:ext cx="2336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10" dirty="0"/>
              <a:t>L</a:t>
            </a:r>
            <a:r>
              <a:rPr sz="3600" dirty="0"/>
              <a:t>YMPHOMA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35940" y="1545297"/>
            <a:ext cx="5753735" cy="2587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5"/>
              </a:spcBef>
            </a:pPr>
            <a:r>
              <a:rPr sz="2800" spc="-10" dirty="0">
                <a:latin typeface="Tahoma"/>
                <a:cs typeface="Tahoma"/>
              </a:rPr>
              <a:t>3rd</a:t>
            </a:r>
            <a:r>
              <a:rPr sz="2800" spc="-5" dirty="0">
                <a:latin typeface="Tahoma"/>
                <a:cs typeface="Tahoma"/>
              </a:rPr>
              <a:t> most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common cancer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in </a:t>
            </a:r>
            <a:r>
              <a:rPr sz="2800" spc="-10" dirty="0">
                <a:latin typeface="Tahoma"/>
                <a:cs typeface="Tahoma"/>
              </a:rPr>
              <a:t>children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Incidence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is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15 per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million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children 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95" dirty="0">
                <a:latin typeface="Tahoma"/>
                <a:cs typeface="Tahoma"/>
              </a:rPr>
              <a:t>Two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broad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categories</a:t>
            </a:r>
            <a:endParaRPr sz="2800">
              <a:latin typeface="Tahoma"/>
              <a:cs typeface="Tahoma"/>
            </a:endParaRPr>
          </a:p>
          <a:p>
            <a:pPr marL="445770" indent="-433705">
              <a:lnSpc>
                <a:spcPct val="100000"/>
              </a:lnSpc>
              <a:spcBef>
                <a:spcPts val="670"/>
              </a:spcBef>
              <a:buAutoNum type="arabicPlain"/>
              <a:tabLst>
                <a:tab pos="446405" algn="l"/>
              </a:tabLst>
            </a:pPr>
            <a:r>
              <a:rPr sz="2800" spc="-10" dirty="0">
                <a:latin typeface="Tahoma"/>
                <a:cs typeface="Tahoma"/>
              </a:rPr>
              <a:t>Hodgkin </a:t>
            </a:r>
            <a:r>
              <a:rPr sz="2800" spc="-5" dirty="0">
                <a:latin typeface="Tahoma"/>
                <a:cs typeface="Tahoma"/>
              </a:rPr>
              <a:t>disease</a:t>
            </a:r>
            <a:endParaRPr sz="2800">
              <a:latin typeface="Tahoma"/>
              <a:cs typeface="Tahoma"/>
            </a:endParaRPr>
          </a:p>
          <a:p>
            <a:pPr marL="445770" indent="-433705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446405" algn="l"/>
              </a:tabLst>
            </a:pPr>
            <a:r>
              <a:rPr sz="2800" spc="-5" dirty="0">
                <a:latin typeface="Tahoma"/>
                <a:cs typeface="Tahoma"/>
              </a:rPr>
              <a:t>Non-</a:t>
            </a:r>
            <a:r>
              <a:rPr sz="2800" spc="-10" dirty="0">
                <a:latin typeface="Tahoma"/>
                <a:cs typeface="Tahoma"/>
              </a:rPr>
              <a:t> Hodgkin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disease</a:t>
            </a:r>
            <a:endParaRPr sz="28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155206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038" y="277691"/>
            <a:ext cx="8289440" cy="118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5027" y="383540"/>
            <a:ext cx="2853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HODGKIN</a:t>
            </a:r>
            <a:r>
              <a:rPr spc="-50" dirty="0"/>
              <a:t> </a:t>
            </a:r>
            <a:r>
              <a:rPr spc="-10" dirty="0"/>
              <a:t>DISEASE: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45297"/>
            <a:ext cx="7345045" cy="25876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Malignant process </a:t>
            </a:r>
            <a:r>
              <a:rPr sz="2800" dirty="0">
                <a:latin typeface="Tahoma"/>
                <a:cs typeface="Tahoma"/>
              </a:rPr>
              <a:t>of </a:t>
            </a:r>
            <a:r>
              <a:rPr sz="2800" spc="-5" dirty="0">
                <a:latin typeface="Tahoma"/>
                <a:cs typeface="Tahoma"/>
              </a:rPr>
              <a:t>lymphoreticular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system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6%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of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childhood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cancer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5%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of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cancer in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&lt; 14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yr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15%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in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person 15-19</a:t>
            </a:r>
            <a:r>
              <a:rPr sz="2800" spc="-10" dirty="0">
                <a:latin typeface="Tahoma"/>
                <a:cs typeface="Tahoma"/>
              </a:rPr>
              <a:t> yr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Tahoma"/>
                <a:cs typeface="Tahoma"/>
              </a:rPr>
              <a:t>Rare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&lt;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10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yr</a:t>
            </a:r>
            <a:endParaRPr sz="28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6635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349500"/>
            <a:ext cx="7924800" cy="381941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700" y="1203197"/>
            <a:ext cx="3163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omic Sans MS"/>
                <a:cs typeface="Comic Sans MS"/>
              </a:rPr>
              <a:t>Age</a:t>
            </a:r>
            <a:r>
              <a:rPr sz="3600" b="1" spc="-95" dirty="0">
                <a:latin typeface="Comic Sans MS"/>
                <a:cs typeface="Comic Sans MS"/>
              </a:rPr>
              <a:t> </a:t>
            </a:r>
            <a:r>
              <a:rPr sz="3600" b="1" dirty="0">
                <a:latin typeface="Comic Sans MS"/>
                <a:cs typeface="Comic Sans MS"/>
              </a:rPr>
              <a:t>Incidence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04606" y="6447975"/>
            <a:ext cx="23558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5</a:t>
            </a:fld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038" y="0"/>
            <a:ext cx="8289440" cy="10450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6173" y="0"/>
            <a:ext cx="3315335" cy="742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b="0" spc="-5" dirty="0">
                <a:latin typeface="Calibri"/>
                <a:cs typeface="Calibri"/>
              </a:rPr>
              <a:t>Epidemi</a:t>
            </a:r>
            <a:r>
              <a:rPr sz="4700" b="0" spc="10" dirty="0">
                <a:latin typeface="Calibri"/>
                <a:cs typeface="Calibri"/>
              </a:rPr>
              <a:t>o</a:t>
            </a:r>
            <a:r>
              <a:rPr sz="4700" b="0" dirty="0">
                <a:latin typeface="Calibri"/>
                <a:cs typeface="Calibri"/>
              </a:rPr>
              <a:t>lo</a:t>
            </a:r>
            <a:r>
              <a:rPr sz="4700" b="0" spc="10" dirty="0">
                <a:latin typeface="Calibri"/>
                <a:cs typeface="Calibri"/>
              </a:rPr>
              <a:t>g</a:t>
            </a:r>
            <a:r>
              <a:rPr sz="4700" b="0" dirty="0">
                <a:latin typeface="Calibri"/>
                <a:cs typeface="Calibri"/>
              </a:rPr>
              <a:t>y</a:t>
            </a:r>
            <a:endParaRPr sz="4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159510"/>
            <a:ext cx="8778240" cy="52933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Bimodal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incidence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Early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peak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middle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to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late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20s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Second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peak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after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50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yr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Sex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Male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: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Female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4: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1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for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3-7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yr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3: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1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for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7-9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yr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1-3: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1</a:t>
            </a:r>
            <a:r>
              <a:rPr sz="2400" spc="-10" dirty="0">
                <a:latin typeface="Tahoma"/>
                <a:cs typeface="Tahoma"/>
              </a:rPr>
              <a:t> for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&gt;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10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yr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100 </a:t>
            </a:r>
            <a:r>
              <a:rPr sz="2400" spc="-5" dirty="0">
                <a:latin typeface="Tahoma"/>
                <a:cs typeface="Tahoma"/>
              </a:rPr>
              <a:t>folds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risk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for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unaffected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monozygotic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twin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of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affected </a:t>
            </a:r>
            <a:r>
              <a:rPr sz="2400" spc="-5" dirty="0">
                <a:latin typeface="Tahoma"/>
                <a:cs typeface="Tahoma"/>
              </a:rPr>
              <a:t>twin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Associated</a:t>
            </a:r>
            <a:r>
              <a:rPr sz="2400" spc="-5" dirty="0">
                <a:latin typeface="Tahoma"/>
                <a:cs typeface="Tahoma"/>
              </a:rPr>
              <a:t> with specific </a:t>
            </a:r>
            <a:r>
              <a:rPr sz="2400" spc="-20" dirty="0">
                <a:latin typeface="Tahoma"/>
                <a:cs typeface="Tahoma"/>
              </a:rPr>
              <a:t>HLA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antigen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Tahoma"/>
                <a:cs typeface="Tahoma"/>
              </a:rPr>
              <a:t>Infectious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agents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Human </a:t>
            </a:r>
            <a:r>
              <a:rPr sz="2400" dirty="0">
                <a:latin typeface="Tahoma"/>
                <a:cs typeface="Tahoma"/>
              </a:rPr>
              <a:t>herpes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virus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6, </a:t>
            </a:r>
            <a:r>
              <a:rPr sz="2400" spc="-85" dirty="0">
                <a:latin typeface="Tahoma"/>
                <a:cs typeface="Tahoma"/>
              </a:rPr>
              <a:t>CMV,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Epstein </a:t>
            </a:r>
            <a:r>
              <a:rPr sz="2400" dirty="0">
                <a:latin typeface="Tahoma"/>
                <a:cs typeface="Tahoma"/>
              </a:rPr>
              <a:t>–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Barr</a:t>
            </a:r>
            <a:r>
              <a:rPr sz="2400" spc="-5" dirty="0">
                <a:latin typeface="Tahoma"/>
                <a:cs typeface="Tahoma"/>
              </a:rPr>
              <a:t> virus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Immunodeficiency</a:t>
            </a:r>
            <a:endParaRPr sz="24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125810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038" y="277691"/>
            <a:ext cx="8289440" cy="118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21684" y="383540"/>
            <a:ext cx="1501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ETIO</a:t>
            </a:r>
            <a:r>
              <a:rPr spc="-45" dirty="0"/>
              <a:t>L</a:t>
            </a:r>
            <a:r>
              <a:rPr spc="-10" dirty="0"/>
              <a:t>O</a:t>
            </a:r>
            <a:r>
              <a:rPr spc="-45" dirty="0"/>
              <a:t>G</a:t>
            </a:r>
            <a:r>
              <a:rPr spc="-5" dirty="0"/>
              <a:t>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140" y="1545297"/>
            <a:ext cx="5464810" cy="309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90750">
              <a:lnSpc>
                <a:spcPct val="120100"/>
              </a:lnSpc>
              <a:spcBef>
                <a:spcPts val="100"/>
              </a:spcBef>
            </a:pPr>
            <a:r>
              <a:rPr sz="2800" spc="-15" dirty="0">
                <a:latin typeface="Tahoma"/>
                <a:cs typeface="Tahoma"/>
              </a:rPr>
              <a:t>Reed </a:t>
            </a:r>
            <a:r>
              <a:rPr sz="2800" spc="-10" dirty="0">
                <a:latin typeface="Tahoma"/>
                <a:cs typeface="Tahoma"/>
              </a:rPr>
              <a:t>–Sternberg </a:t>
            </a:r>
            <a:r>
              <a:rPr sz="2800" spc="-5" dirty="0">
                <a:latin typeface="Tahoma"/>
                <a:cs typeface="Tahoma"/>
              </a:rPr>
              <a:t>cell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Hallmark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of disease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ahoma"/>
                <a:cs typeface="Tahoma"/>
              </a:rPr>
              <a:t>Large (15-45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mm)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multiple</a:t>
            </a:r>
            <a:endParaRPr sz="2800">
              <a:latin typeface="Tahoma"/>
              <a:cs typeface="Tahoma"/>
            </a:endParaRPr>
          </a:p>
          <a:p>
            <a:pPr marL="12700" marR="1955164">
              <a:lnSpc>
                <a:spcPts val="4029"/>
              </a:lnSpc>
              <a:spcBef>
                <a:spcPts val="245"/>
              </a:spcBef>
            </a:pPr>
            <a:r>
              <a:rPr sz="2800" spc="-5" dirty="0">
                <a:latin typeface="Tahoma"/>
                <a:cs typeface="Tahoma"/>
              </a:rPr>
              <a:t>/</a:t>
            </a:r>
            <a:r>
              <a:rPr sz="2800" spc="-2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multilobulated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nuclei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Colonal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in origin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800" spc="-5" dirty="0">
                <a:latin typeface="Tahoma"/>
                <a:cs typeface="Tahoma"/>
              </a:rPr>
              <a:t>Arises </a:t>
            </a:r>
            <a:r>
              <a:rPr sz="2800" spc="-10" dirty="0">
                <a:latin typeface="Tahoma"/>
                <a:cs typeface="Tahoma"/>
              </a:rPr>
              <a:t>from</a:t>
            </a:r>
            <a:r>
              <a:rPr sz="2800" spc="-5" dirty="0">
                <a:latin typeface="Tahoma"/>
                <a:cs typeface="Tahoma"/>
              </a:rPr>
              <a:t> germinal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center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B cells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0843" y="1676373"/>
            <a:ext cx="2924457" cy="266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586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038" y="277691"/>
            <a:ext cx="8289440" cy="118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7892" y="383540"/>
            <a:ext cx="4265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RYE</a:t>
            </a:r>
            <a:r>
              <a:rPr spc="-20" dirty="0"/>
              <a:t> </a:t>
            </a:r>
            <a:r>
              <a:rPr spc="-25" dirty="0"/>
              <a:t>CLASSIFICATION</a:t>
            </a:r>
            <a:r>
              <a:rPr dirty="0"/>
              <a:t> </a:t>
            </a:r>
            <a:r>
              <a:rPr spc="-25" dirty="0"/>
              <a:t>SYSTEM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45297"/>
            <a:ext cx="4421505" cy="207518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45770" indent="-433705">
              <a:lnSpc>
                <a:spcPct val="100000"/>
              </a:lnSpc>
              <a:spcBef>
                <a:spcPts val="775"/>
              </a:spcBef>
              <a:buAutoNum type="arabicPlain"/>
              <a:tabLst>
                <a:tab pos="446405" algn="l"/>
              </a:tabLst>
            </a:pPr>
            <a:r>
              <a:rPr sz="2800" spc="-20" dirty="0">
                <a:latin typeface="Tahoma"/>
                <a:cs typeface="Tahoma"/>
              </a:rPr>
              <a:t>Lymphocyte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predominant</a:t>
            </a:r>
            <a:endParaRPr sz="2800">
              <a:latin typeface="Tahoma"/>
              <a:cs typeface="Tahoma"/>
            </a:endParaRPr>
          </a:p>
          <a:p>
            <a:pPr marL="445770" indent="-433705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446405" algn="l"/>
              </a:tabLst>
            </a:pPr>
            <a:r>
              <a:rPr sz="2800" spc="-15" dirty="0">
                <a:latin typeface="Tahoma"/>
                <a:cs typeface="Tahoma"/>
              </a:rPr>
              <a:t>Mixed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cellularity</a:t>
            </a:r>
            <a:endParaRPr sz="2800">
              <a:latin typeface="Tahoma"/>
              <a:cs typeface="Tahoma"/>
            </a:endParaRPr>
          </a:p>
          <a:p>
            <a:pPr marL="445770" indent="-433705">
              <a:lnSpc>
                <a:spcPct val="100000"/>
              </a:lnSpc>
              <a:spcBef>
                <a:spcPts val="675"/>
              </a:spcBef>
              <a:buAutoNum type="arabicPlain"/>
              <a:tabLst>
                <a:tab pos="446405" algn="l"/>
              </a:tabLst>
            </a:pPr>
            <a:r>
              <a:rPr sz="2800" spc="-5" dirty="0">
                <a:latin typeface="Tahoma"/>
                <a:cs typeface="Tahoma"/>
              </a:rPr>
              <a:t>Nodular</a:t>
            </a:r>
            <a:r>
              <a:rPr sz="2800" spc="-2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sclerosis</a:t>
            </a:r>
            <a:endParaRPr sz="2800">
              <a:latin typeface="Tahoma"/>
              <a:cs typeface="Tahoma"/>
            </a:endParaRPr>
          </a:p>
          <a:p>
            <a:pPr marL="445770" indent="-433705">
              <a:lnSpc>
                <a:spcPct val="100000"/>
              </a:lnSpc>
              <a:spcBef>
                <a:spcPts val="670"/>
              </a:spcBef>
              <a:buAutoNum type="arabicPlain"/>
              <a:tabLst>
                <a:tab pos="446405" algn="l"/>
              </a:tabLst>
            </a:pPr>
            <a:r>
              <a:rPr sz="2800" spc="-20" dirty="0">
                <a:latin typeface="Tahoma"/>
                <a:cs typeface="Tahoma"/>
              </a:rPr>
              <a:t>Lymphocyte </a:t>
            </a:r>
            <a:r>
              <a:rPr sz="2800" spc="-5" dirty="0">
                <a:latin typeface="Tahoma"/>
                <a:cs typeface="Tahoma"/>
              </a:rPr>
              <a:t>depletion</a:t>
            </a:r>
            <a:endParaRPr sz="28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959253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2664" y="173570"/>
            <a:ext cx="4598670" cy="51479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5"/>
              </a:spcBef>
            </a:pP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Lymphocyte</a:t>
            </a:r>
            <a:r>
              <a:rPr sz="2800" b="1" u="sng" spc="-2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Predominant</a:t>
            </a:r>
            <a:endParaRPr sz="2800">
              <a:latin typeface="Tahoma"/>
              <a:cs typeface="Tahoma"/>
            </a:endParaRPr>
          </a:p>
          <a:p>
            <a:pPr marL="552450" marR="543560" indent="635" algn="ctr">
              <a:lnSpc>
                <a:spcPct val="120000"/>
              </a:lnSpc>
              <a:spcBef>
                <a:spcPts val="5"/>
              </a:spcBef>
            </a:pPr>
            <a:r>
              <a:rPr sz="2800" spc="-5" dirty="0">
                <a:latin typeface="Tahoma"/>
                <a:cs typeface="Tahoma"/>
              </a:rPr>
              <a:t>10-15% of patients 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More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common</a:t>
            </a:r>
            <a:r>
              <a:rPr sz="2800" spc="-2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in</a:t>
            </a:r>
            <a:r>
              <a:rPr sz="2800" spc="-2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male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30" dirty="0">
                <a:latin typeface="Tahoma"/>
                <a:cs typeface="Tahoma"/>
              </a:rPr>
              <a:t>Younger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patients 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Localized disease 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Mixed</a:t>
            </a:r>
            <a:r>
              <a:rPr sz="2800" b="1" u="sng" spc="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cellularity </a:t>
            </a:r>
            <a:r>
              <a:rPr sz="2800" b="1" spc="-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30% of </a:t>
            </a:r>
            <a:r>
              <a:rPr sz="2800" spc="-10" dirty="0">
                <a:latin typeface="Tahoma"/>
                <a:cs typeface="Tahoma"/>
              </a:rPr>
              <a:t>patients</a:t>
            </a:r>
            <a:endParaRPr sz="2800">
              <a:latin typeface="Tahoma"/>
              <a:cs typeface="Tahoma"/>
            </a:endParaRPr>
          </a:p>
          <a:p>
            <a:pPr marL="663575" marR="655955" indent="-1270" algn="ctr">
              <a:lnSpc>
                <a:spcPct val="120000"/>
              </a:lnSpc>
            </a:pPr>
            <a:r>
              <a:rPr sz="2800" spc="-5" dirty="0">
                <a:latin typeface="Tahoma"/>
                <a:cs typeface="Tahoma"/>
              </a:rPr>
              <a:t>&lt;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10 yr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of age 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Advanced </a:t>
            </a:r>
            <a:r>
              <a:rPr sz="2800" spc="-5" dirty="0">
                <a:latin typeface="Tahoma"/>
                <a:cs typeface="Tahoma"/>
              </a:rPr>
              <a:t>disease 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Extranodal extension</a:t>
            </a:r>
            <a:endParaRPr sz="28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905450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3560" y="1545297"/>
            <a:ext cx="3977004" cy="3611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105"/>
              </a:spcBef>
            </a:pP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Lymphocyte</a:t>
            </a:r>
            <a:r>
              <a:rPr sz="2800" b="1" u="sng" spc="-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depletion </a:t>
            </a:r>
            <a:r>
              <a:rPr sz="2800" b="1" spc="-80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Rare</a:t>
            </a:r>
            <a:r>
              <a:rPr sz="2800" spc="844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in</a:t>
            </a:r>
            <a:r>
              <a:rPr sz="2800" spc="86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children </a:t>
            </a:r>
            <a:r>
              <a:rPr sz="2800" spc="-5" dirty="0">
                <a:latin typeface="Tahoma"/>
                <a:cs typeface="Tahoma"/>
              </a:rPr>
              <a:t> Common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with HIV 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Nodular</a:t>
            </a:r>
            <a:r>
              <a:rPr sz="2800" b="1" u="sng" spc="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sclerosis</a:t>
            </a:r>
            <a:endParaRPr sz="2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ahoma"/>
                <a:cs typeface="Tahoma"/>
              </a:rPr>
              <a:t>Most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common</a:t>
            </a:r>
            <a:endParaRPr sz="2800">
              <a:latin typeface="Tahoma"/>
              <a:cs typeface="Tahoma"/>
            </a:endParaRPr>
          </a:p>
          <a:p>
            <a:pPr marL="38100" marR="32384" algn="ctr">
              <a:lnSpc>
                <a:spcPct val="120000"/>
              </a:lnSpc>
            </a:pPr>
            <a:r>
              <a:rPr sz="2800" spc="-5" dirty="0">
                <a:latin typeface="Tahoma"/>
                <a:cs typeface="Tahoma"/>
              </a:rPr>
              <a:t>40% of younger patients </a:t>
            </a:r>
            <a:r>
              <a:rPr sz="2800" spc="-86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70%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of adolescents</a:t>
            </a:r>
            <a:endParaRPr sz="28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203126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97370"/>
            <a:ext cx="7497445" cy="506222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latin typeface="Tahoma"/>
                <a:cs typeface="Tahoma"/>
              </a:rPr>
              <a:t>REAL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Classification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ahoma"/>
                <a:cs typeface="Tahoma"/>
              </a:rPr>
              <a:t>( </a:t>
            </a:r>
            <a:r>
              <a:rPr sz="2800" spc="-15" dirty="0">
                <a:latin typeface="Tahoma"/>
                <a:cs typeface="Tahoma"/>
              </a:rPr>
              <a:t>Revised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European</a:t>
            </a:r>
            <a:r>
              <a:rPr sz="2800" spc="3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–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American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Classification</a:t>
            </a:r>
            <a:r>
              <a:rPr sz="2800" spc="6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of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Lymphoid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Neoplasms</a:t>
            </a:r>
            <a:r>
              <a:rPr sz="2800" spc="2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)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Nodular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lymphocyte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predominance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10" dirty="0">
                <a:latin typeface="Tahoma"/>
                <a:cs typeface="Tahoma"/>
              </a:rPr>
              <a:t>Classical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Hodgkin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lymphoma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20" dirty="0">
                <a:latin typeface="Tahoma"/>
                <a:cs typeface="Tahoma"/>
              </a:rPr>
              <a:t>Lymphocyte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rich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Mix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cellularity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Nodular</a:t>
            </a:r>
            <a:r>
              <a:rPr sz="2800" spc="-2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sclerosis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20" dirty="0">
                <a:latin typeface="Tahoma"/>
                <a:cs typeface="Tahoma"/>
              </a:rPr>
              <a:t>Lymphocyte </a:t>
            </a:r>
            <a:r>
              <a:rPr sz="2800" spc="-5" dirty="0">
                <a:latin typeface="Tahoma"/>
                <a:cs typeface="Tahoma"/>
              </a:rPr>
              <a:t>depletion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Anaplastic</a:t>
            </a:r>
            <a:r>
              <a:rPr sz="2800" spc="3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large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cell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lymphoma</a:t>
            </a:r>
            <a:r>
              <a:rPr sz="2800" spc="2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Hodgkin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like</a:t>
            </a:r>
            <a:endParaRPr sz="28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675702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38403" cy="2667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433571" y="48"/>
            <a:ext cx="5710555" cy="2667000"/>
            <a:chOff x="3433571" y="48"/>
            <a:chExt cx="5710555" cy="2667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3571" y="48"/>
              <a:ext cx="3093502" cy="26669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3199" y="48"/>
              <a:ext cx="2590709" cy="266695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2723388"/>
            <a:ext cx="3043555" cy="40132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2000" b="0" spc="-15" dirty="0">
                <a:solidFill>
                  <a:srgbClr val="000000"/>
                </a:solidFill>
                <a:latin typeface="Tahoma"/>
                <a:cs typeface="Tahoma"/>
              </a:rPr>
              <a:t>Lymphocyte</a:t>
            </a:r>
            <a:r>
              <a:rPr sz="2000" b="0" spc="-3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Tahoma"/>
                <a:cs typeface="Tahoma"/>
              </a:rPr>
              <a:t>predominant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76471" y="2743200"/>
            <a:ext cx="2091055" cy="40132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0"/>
              </a:spcBef>
            </a:pPr>
            <a:r>
              <a:rPr sz="2000" spc="-5" dirty="0">
                <a:latin typeface="Tahoma"/>
                <a:cs typeface="Tahoma"/>
              </a:rPr>
              <a:t>Nodular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sclerosis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91883" y="2743200"/>
            <a:ext cx="1995170" cy="40132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0"/>
              </a:spcBef>
            </a:pPr>
            <a:r>
              <a:rPr sz="2000" spc="-5" dirty="0">
                <a:latin typeface="Tahoma"/>
                <a:cs typeface="Tahoma"/>
              </a:rPr>
              <a:t>Mixed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cellularity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33927" y="3276634"/>
            <a:ext cx="3175911" cy="281936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427476" y="6336791"/>
            <a:ext cx="2289175" cy="3689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70"/>
              </a:spcBef>
            </a:pPr>
            <a:r>
              <a:rPr sz="1800" spc="-5" dirty="0">
                <a:latin typeface="Arial"/>
                <a:cs typeface="Arial"/>
              </a:rPr>
              <a:t>Reed-Sternberg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Cell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60567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038" y="263929"/>
            <a:ext cx="8289440" cy="71600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16046" y="325373"/>
            <a:ext cx="23101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CLINICAL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MANIFESTATIONS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860196"/>
            <a:ext cx="7180580" cy="46355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Tahoma"/>
                <a:cs typeface="Tahoma"/>
              </a:rPr>
              <a:t>Lymphadenopathy</a:t>
            </a:r>
            <a:r>
              <a:rPr sz="2800" spc="4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cervical /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supraclavicular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Tahoma"/>
                <a:cs typeface="Tahoma"/>
              </a:rPr>
              <a:t>Painless,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non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60" dirty="0">
                <a:latin typeface="Tahoma"/>
                <a:cs typeface="Tahoma"/>
              </a:rPr>
              <a:t>tender,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firm</a:t>
            </a:r>
            <a:r>
              <a:rPr sz="2800" spc="-5" dirty="0">
                <a:latin typeface="Tahoma"/>
                <a:cs typeface="Tahoma"/>
              </a:rPr>
              <a:t> and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rubbery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Hepatosplenomegaly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Cough,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dyspnoea,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hypoxia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Tahoma"/>
                <a:cs typeface="Tahoma"/>
              </a:rPr>
              <a:t>Pleural</a:t>
            </a:r>
            <a:r>
              <a:rPr sz="2800" spc="-5" dirty="0">
                <a:latin typeface="Tahoma"/>
                <a:cs typeface="Tahoma"/>
              </a:rPr>
              <a:t> or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pericardial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effusion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Hepatocellular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dysfunction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Tahoma"/>
                <a:cs typeface="Tahoma"/>
              </a:rPr>
              <a:t>B.M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infiltration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(Anemia, neutropenia,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thrombocytopenia)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ahoma"/>
                <a:cs typeface="Tahoma"/>
              </a:rPr>
              <a:t>Disease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below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diaphragm</a:t>
            </a:r>
            <a:r>
              <a:rPr sz="2800" spc="2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is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rare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(only3%)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082028" y="1200881"/>
            <a:ext cx="2066925" cy="2915920"/>
            <a:chOff x="7082028" y="1200881"/>
            <a:chExt cx="2066925" cy="29159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81671" y="1200881"/>
              <a:ext cx="1862328" cy="29153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086600" y="2133600"/>
              <a:ext cx="2057400" cy="381000"/>
            </a:xfrm>
            <a:custGeom>
              <a:avLst/>
              <a:gdLst/>
              <a:ahLst/>
              <a:cxnLst/>
              <a:rect l="l" t="t" r="r" b="b"/>
              <a:pathLst>
                <a:path w="2057400" h="381000">
                  <a:moveTo>
                    <a:pt x="0" y="381000"/>
                  </a:moveTo>
                  <a:lnTo>
                    <a:pt x="2057399" y="381000"/>
                  </a:lnTo>
                  <a:lnTo>
                    <a:pt x="2057399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86600" y="2133600"/>
              <a:ext cx="2057400" cy="381000"/>
            </a:xfrm>
            <a:custGeom>
              <a:avLst/>
              <a:gdLst/>
              <a:ahLst/>
              <a:cxnLst/>
              <a:rect l="l" t="t" r="r" b="b"/>
              <a:pathLst>
                <a:path w="2057400" h="381000">
                  <a:moveTo>
                    <a:pt x="0" y="381000"/>
                  </a:moveTo>
                  <a:lnTo>
                    <a:pt x="2057399" y="381000"/>
                  </a:lnTo>
                </a:path>
                <a:path w="2057400" h="381000">
                  <a:moveTo>
                    <a:pt x="2057399" y="0"/>
                  </a:moveTo>
                  <a:lnTo>
                    <a:pt x="0" y="0"/>
                  </a:lnTo>
                  <a:lnTo>
                    <a:pt x="0" y="3810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762031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5008" y="3047"/>
            <a:ext cx="8255634" cy="1138555"/>
            <a:chOff x="445008" y="3047"/>
            <a:chExt cx="8255634" cy="1138555"/>
          </a:xfrm>
        </p:grpSpPr>
        <p:sp>
          <p:nvSpPr>
            <p:cNvPr id="3" name="object 3"/>
            <p:cNvSpPr/>
            <p:nvPr/>
          </p:nvSpPr>
          <p:spPr>
            <a:xfrm>
              <a:off x="457962" y="16001"/>
              <a:ext cx="8229600" cy="1112520"/>
            </a:xfrm>
            <a:custGeom>
              <a:avLst/>
              <a:gdLst/>
              <a:ahLst/>
              <a:cxnLst/>
              <a:rect l="l" t="t" r="r" b="b"/>
              <a:pathLst>
                <a:path w="8229600" h="1112520">
                  <a:moveTo>
                    <a:pt x="8044180" y="0"/>
                  </a:moveTo>
                  <a:lnTo>
                    <a:pt x="185432" y="0"/>
                  </a:lnTo>
                  <a:lnTo>
                    <a:pt x="136136" y="6626"/>
                  </a:lnTo>
                  <a:lnTo>
                    <a:pt x="91840" y="25324"/>
                  </a:lnTo>
                  <a:lnTo>
                    <a:pt x="54311" y="54324"/>
                  </a:lnTo>
                  <a:lnTo>
                    <a:pt x="25316" y="91853"/>
                  </a:lnTo>
                  <a:lnTo>
                    <a:pt x="6623" y="136142"/>
                  </a:lnTo>
                  <a:lnTo>
                    <a:pt x="0" y="185420"/>
                  </a:lnTo>
                  <a:lnTo>
                    <a:pt x="0" y="927100"/>
                  </a:lnTo>
                  <a:lnTo>
                    <a:pt x="6623" y="976377"/>
                  </a:lnTo>
                  <a:lnTo>
                    <a:pt x="25316" y="1020666"/>
                  </a:lnTo>
                  <a:lnTo>
                    <a:pt x="54311" y="1058195"/>
                  </a:lnTo>
                  <a:lnTo>
                    <a:pt x="91840" y="1087195"/>
                  </a:lnTo>
                  <a:lnTo>
                    <a:pt x="136136" y="1105893"/>
                  </a:lnTo>
                  <a:lnTo>
                    <a:pt x="185432" y="1112520"/>
                  </a:lnTo>
                  <a:lnTo>
                    <a:pt x="8044180" y="1112520"/>
                  </a:lnTo>
                  <a:lnTo>
                    <a:pt x="8093457" y="1105893"/>
                  </a:lnTo>
                  <a:lnTo>
                    <a:pt x="8137746" y="1087195"/>
                  </a:lnTo>
                  <a:lnTo>
                    <a:pt x="8175275" y="1058195"/>
                  </a:lnTo>
                  <a:lnTo>
                    <a:pt x="8204275" y="1020666"/>
                  </a:lnTo>
                  <a:lnTo>
                    <a:pt x="8222973" y="976377"/>
                  </a:lnTo>
                  <a:lnTo>
                    <a:pt x="8229600" y="927100"/>
                  </a:lnTo>
                  <a:lnTo>
                    <a:pt x="8229600" y="185420"/>
                  </a:lnTo>
                  <a:lnTo>
                    <a:pt x="8222973" y="136142"/>
                  </a:lnTo>
                  <a:lnTo>
                    <a:pt x="8204275" y="91853"/>
                  </a:lnTo>
                  <a:lnTo>
                    <a:pt x="8175275" y="54324"/>
                  </a:lnTo>
                  <a:lnTo>
                    <a:pt x="8137746" y="25324"/>
                  </a:lnTo>
                  <a:lnTo>
                    <a:pt x="8093457" y="6626"/>
                  </a:lnTo>
                  <a:lnTo>
                    <a:pt x="804418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16001"/>
              <a:ext cx="8229600" cy="1112520"/>
            </a:xfrm>
            <a:custGeom>
              <a:avLst/>
              <a:gdLst/>
              <a:ahLst/>
              <a:cxnLst/>
              <a:rect l="l" t="t" r="r" b="b"/>
              <a:pathLst>
                <a:path w="8229600" h="1112520">
                  <a:moveTo>
                    <a:pt x="0" y="185420"/>
                  </a:moveTo>
                  <a:lnTo>
                    <a:pt x="6623" y="136142"/>
                  </a:lnTo>
                  <a:lnTo>
                    <a:pt x="25316" y="91853"/>
                  </a:lnTo>
                  <a:lnTo>
                    <a:pt x="54311" y="54324"/>
                  </a:lnTo>
                  <a:lnTo>
                    <a:pt x="91840" y="25324"/>
                  </a:lnTo>
                  <a:lnTo>
                    <a:pt x="136136" y="6626"/>
                  </a:lnTo>
                  <a:lnTo>
                    <a:pt x="185432" y="0"/>
                  </a:lnTo>
                  <a:lnTo>
                    <a:pt x="8044180" y="0"/>
                  </a:lnTo>
                  <a:lnTo>
                    <a:pt x="8093457" y="6626"/>
                  </a:lnTo>
                  <a:lnTo>
                    <a:pt x="8137746" y="25324"/>
                  </a:lnTo>
                  <a:lnTo>
                    <a:pt x="8175275" y="54324"/>
                  </a:lnTo>
                  <a:lnTo>
                    <a:pt x="8204275" y="91853"/>
                  </a:lnTo>
                  <a:lnTo>
                    <a:pt x="8222973" y="136142"/>
                  </a:lnTo>
                  <a:lnTo>
                    <a:pt x="8229600" y="185420"/>
                  </a:lnTo>
                  <a:lnTo>
                    <a:pt x="8229600" y="927100"/>
                  </a:lnTo>
                  <a:lnTo>
                    <a:pt x="8222973" y="976377"/>
                  </a:lnTo>
                  <a:lnTo>
                    <a:pt x="8204275" y="1020666"/>
                  </a:lnTo>
                  <a:lnTo>
                    <a:pt x="8175275" y="1058195"/>
                  </a:lnTo>
                  <a:lnTo>
                    <a:pt x="8137746" y="1087195"/>
                  </a:lnTo>
                  <a:lnTo>
                    <a:pt x="8093457" y="1105893"/>
                  </a:lnTo>
                  <a:lnTo>
                    <a:pt x="8044180" y="1112520"/>
                  </a:lnTo>
                  <a:lnTo>
                    <a:pt x="185432" y="1112520"/>
                  </a:lnTo>
                  <a:lnTo>
                    <a:pt x="136136" y="1105893"/>
                  </a:lnTo>
                  <a:lnTo>
                    <a:pt x="91840" y="1087195"/>
                  </a:lnTo>
                  <a:lnTo>
                    <a:pt x="54311" y="1058195"/>
                  </a:lnTo>
                  <a:lnTo>
                    <a:pt x="25316" y="1020666"/>
                  </a:lnTo>
                  <a:lnTo>
                    <a:pt x="6623" y="976377"/>
                  </a:lnTo>
                  <a:lnTo>
                    <a:pt x="0" y="927100"/>
                  </a:lnTo>
                  <a:lnTo>
                    <a:pt x="0" y="18542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03882" y="108966"/>
            <a:ext cx="4941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20" dirty="0">
                <a:latin typeface="Calibri"/>
                <a:cs typeface="Calibri"/>
              </a:rPr>
              <a:t>Systemic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Symptoms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(B </a:t>
            </a:r>
            <a:r>
              <a:rPr b="0" spc="-20" dirty="0">
                <a:latin typeface="Calibri"/>
                <a:cs typeface="Calibri"/>
              </a:rPr>
              <a:t>symptoms)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7340" y="1287043"/>
            <a:ext cx="7184390" cy="4695516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ahoma"/>
                <a:cs typeface="Tahoma"/>
              </a:rPr>
              <a:t>Important</a:t>
            </a:r>
            <a:r>
              <a:rPr sz="2800" spc="2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in</a:t>
            </a:r>
            <a:r>
              <a:rPr sz="2800" spc="-10" dirty="0">
                <a:latin typeface="Tahoma"/>
                <a:cs typeface="Tahoma"/>
              </a:rPr>
              <a:t> staging</a:t>
            </a:r>
            <a:endParaRPr sz="28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Unexplained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fever</a:t>
            </a:r>
            <a:r>
              <a:rPr sz="2800" spc="-5" dirty="0">
                <a:latin typeface="Tahoma"/>
                <a:cs typeface="Tahoma"/>
              </a:rPr>
              <a:t> &gt;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 smtClean="0">
                <a:latin typeface="Tahoma"/>
                <a:cs typeface="Tahoma"/>
              </a:rPr>
              <a:t>39</a:t>
            </a:r>
            <a:r>
              <a:rPr lang="en-IN" sz="2800" spc="-5" dirty="0" smtClean="0">
                <a:latin typeface="Tahoma"/>
                <a:cs typeface="Tahoma"/>
              </a:rPr>
              <a:t> degree centigrade</a:t>
            </a:r>
            <a:endParaRPr sz="28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latin typeface="Tahoma"/>
                <a:cs typeface="Tahoma"/>
              </a:rPr>
              <a:t>Weight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loss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&gt;</a:t>
            </a:r>
            <a:r>
              <a:rPr sz="2800" spc="-10" dirty="0">
                <a:latin typeface="Tahoma"/>
                <a:cs typeface="Tahoma"/>
              </a:rPr>
              <a:t> 10%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in </a:t>
            </a:r>
            <a:r>
              <a:rPr sz="2800" spc="-5" dirty="0" smtClean="0">
                <a:latin typeface="Tahoma"/>
                <a:cs typeface="Tahoma"/>
              </a:rPr>
              <a:t>3</a:t>
            </a:r>
            <a:r>
              <a:rPr lang="en-IN" sz="2800" spc="-5" dirty="0" smtClean="0">
                <a:latin typeface="Tahoma"/>
                <a:cs typeface="Tahoma"/>
              </a:rPr>
              <a:t> </a:t>
            </a:r>
            <a:r>
              <a:rPr sz="2800" spc="-5" dirty="0" smtClean="0">
                <a:latin typeface="Tahoma"/>
                <a:cs typeface="Tahoma"/>
              </a:rPr>
              <a:t>m</a:t>
            </a:r>
            <a:r>
              <a:rPr lang="en-IN" sz="2800" spc="-5" dirty="0" err="1" smtClean="0">
                <a:latin typeface="Tahoma"/>
                <a:cs typeface="Tahoma"/>
              </a:rPr>
              <a:t>onths</a:t>
            </a:r>
            <a:endParaRPr sz="28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Drenching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night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sweats</a:t>
            </a:r>
            <a:endParaRPr sz="28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Tahoma"/>
                <a:cs typeface="Tahoma"/>
              </a:rPr>
              <a:t>Immune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System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abnormalities</a:t>
            </a:r>
            <a:endParaRPr sz="28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 smtClean="0">
                <a:latin typeface="Tahoma"/>
                <a:cs typeface="Tahoma"/>
              </a:rPr>
              <a:t>A</a:t>
            </a:r>
            <a:r>
              <a:rPr lang="en-IN" sz="2800" spc="-5" dirty="0" err="1" smtClean="0">
                <a:latin typeface="Tahoma"/>
                <a:cs typeface="Tahoma"/>
              </a:rPr>
              <a:t>ll</a:t>
            </a:r>
            <a:r>
              <a:rPr sz="2800" spc="-5" dirty="0" err="1" smtClean="0">
                <a:latin typeface="Tahoma"/>
                <a:cs typeface="Tahoma"/>
              </a:rPr>
              <a:t>ergy</a:t>
            </a:r>
            <a:r>
              <a:rPr sz="2800" spc="5" dirty="0" smtClean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to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delayed-hypersensitivity</a:t>
            </a:r>
            <a:r>
              <a:rPr sz="2800" spc="5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skin</a:t>
            </a:r>
            <a:r>
              <a:rPr sz="2800" spc="-5" dirty="0">
                <a:latin typeface="Tahoma"/>
                <a:cs typeface="Tahoma"/>
              </a:rPr>
              <a:t> test</a:t>
            </a:r>
            <a:endParaRPr sz="28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Abnormal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cellular immune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response</a:t>
            </a:r>
            <a:endParaRPr sz="28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ahoma"/>
                <a:cs typeface="Tahoma"/>
              </a:rPr>
              <a:t>Decreased</a:t>
            </a:r>
            <a:r>
              <a:rPr sz="2800" spc="-5" dirty="0">
                <a:latin typeface="Tahoma"/>
                <a:cs typeface="Tahoma"/>
              </a:rPr>
              <a:t> CD4:CD8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ratio</a:t>
            </a:r>
            <a:endParaRPr sz="28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 smtClean="0">
                <a:latin typeface="Tahoma"/>
                <a:cs typeface="Tahoma"/>
              </a:rPr>
              <a:t>Reduce</a:t>
            </a:r>
            <a:r>
              <a:rPr lang="en-IN" sz="2800" spc="-15" dirty="0" smtClean="0">
                <a:latin typeface="Tahoma"/>
                <a:cs typeface="Tahoma"/>
              </a:rPr>
              <a:t>d</a:t>
            </a:r>
            <a:r>
              <a:rPr sz="2800" spc="-10" dirty="0" smtClean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natural</a:t>
            </a:r>
            <a:r>
              <a:rPr sz="2800" spc="2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killer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cell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cytotoxicity</a:t>
            </a:r>
            <a:endParaRPr sz="28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017845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038" y="65909"/>
            <a:ext cx="8289440" cy="90450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35348" y="144017"/>
            <a:ext cx="12719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DIAGNOSIS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317774"/>
            <a:ext cx="3855085" cy="51466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ahoma"/>
                <a:cs typeface="Tahoma"/>
              </a:rPr>
              <a:t>Excisional</a:t>
            </a:r>
            <a:r>
              <a:rPr sz="2800" b="1" spc="-10" dirty="0">
                <a:latin typeface="Tahoma"/>
                <a:cs typeface="Tahoma"/>
              </a:rPr>
              <a:t> Biopsy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Light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Microscopy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Immunocytochemistry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dirty="0">
                <a:latin typeface="Tahoma"/>
                <a:cs typeface="Tahoma"/>
              </a:rPr>
              <a:t>Molecular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Studies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Tahoma"/>
                <a:cs typeface="Tahoma"/>
              </a:rPr>
              <a:t>Chest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X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–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Ray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Mediastinal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Mass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CT</a:t>
            </a:r>
            <a:r>
              <a:rPr sz="2800" spc="-2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Scan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dirty="0">
                <a:latin typeface="Tahoma"/>
                <a:cs typeface="Tahoma"/>
              </a:rPr>
              <a:t>Chest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dirty="0">
                <a:latin typeface="Tahoma"/>
                <a:cs typeface="Tahoma"/>
              </a:rPr>
              <a:t>Abdomen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20" dirty="0">
                <a:latin typeface="Tahoma"/>
                <a:cs typeface="Tahoma"/>
              </a:rPr>
              <a:t>Pelvis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7575" y="1545297"/>
            <a:ext cx="3138170" cy="4946867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Tahoma"/>
                <a:cs typeface="Tahoma"/>
              </a:rPr>
              <a:t>Blood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CP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&amp;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ESR</a:t>
            </a:r>
            <a:endParaRPr sz="2800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5" dirty="0">
                <a:latin typeface="Tahoma"/>
                <a:cs typeface="Tahoma"/>
              </a:rPr>
              <a:t>LFT’s</a:t>
            </a:r>
            <a:endParaRPr sz="2800" dirty="0">
              <a:latin typeface="Tahoma"/>
              <a:cs typeface="Tahoma"/>
            </a:endParaRPr>
          </a:p>
          <a:p>
            <a:pPr marL="355600" marR="70104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Tahoma"/>
                <a:cs typeface="Tahoma"/>
              </a:rPr>
              <a:t>Bone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Marrow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Aspiration</a:t>
            </a:r>
            <a:endParaRPr sz="2800" dirty="0">
              <a:latin typeface="Tahoma"/>
              <a:cs typeface="Tahoma"/>
            </a:endParaRPr>
          </a:p>
          <a:p>
            <a:pPr marL="355600" marR="18415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Tahoma"/>
                <a:cs typeface="Tahoma"/>
              </a:rPr>
              <a:t>Serum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Copper</a:t>
            </a:r>
            <a:r>
              <a:rPr sz="2800" spc="-2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&amp;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Ferritin</a:t>
            </a:r>
            <a:endParaRPr sz="2800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Tahoma"/>
                <a:cs typeface="Tahoma"/>
              </a:rPr>
              <a:t>Bone</a:t>
            </a:r>
            <a:r>
              <a:rPr sz="2800" spc="-2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Scan</a:t>
            </a:r>
            <a:endParaRPr sz="2800" dirty="0">
              <a:latin typeface="Tahoma"/>
              <a:cs typeface="Tahoma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Tahoma"/>
                <a:cs typeface="Tahoma"/>
              </a:rPr>
              <a:t>Gallium 67 </a:t>
            </a:r>
            <a:r>
              <a:rPr sz="2800" spc="-10" dirty="0">
                <a:latin typeface="Tahoma"/>
                <a:cs typeface="Tahoma"/>
              </a:rPr>
              <a:t>Scan </a:t>
            </a:r>
            <a:r>
              <a:rPr sz="2800" spc="-5" dirty="0">
                <a:latin typeface="Tahoma"/>
                <a:cs typeface="Tahoma"/>
              </a:rPr>
              <a:t>/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10" dirty="0" smtClean="0">
                <a:latin typeface="Tahoma"/>
                <a:cs typeface="Tahoma"/>
              </a:rPr>
              <a:t>FDG/PET</a:t>
            </a:r>
            <a:endParaRPr lang="en-IN" sz="2800" spc="-10" dirty="0" smtClean="0">
              <a:latin typeface="Tahoma"/>
              <a:cs typeface="Tahoma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IN" sz="2800" spc="-10" dirty="0" smtClean="0">
                <a:latin typeface="Tahoma"/>
                <a:cs typeface="Tahoma"/>
              </a:rPr>
              <a:t>(fludeoxyglucose)</a:t>
            </a:r>
            <a:endParaRPr sz="28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3024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04606" y="6447975"/>
            <a:ext cx="23558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6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0734" y="469214"/>
            <a:ext cx="69424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Classification</a:t>
            </a:r>
            <a:r>
              <a:rPr sz="4400" spc="-85" dirty="0"/>
              <a:t> </a:t>
            </a:r>
            <a:r>
              <a:rPr sz="4400" dirty="0"/>
              <a:t>of</a:t>
            </a:r>
            <a:r>
              <a:rPr sz="4400" spc="-35" dirty="0"/>
              <a:t> </a:t>
            </a:r>
            <a:r>
              <a:rPr sz="4400" dirty="0"/>
              <a:t>leukemias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593850"/>
          <a:ext cx="8229600" cy="425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1143000">
                <a:tc>
                  <a:txBody>
                    <a:bodyPr/>
                    <a:lstStyle/>
                    <a:p>
                      <a:pPr marL="349885">
                        <a:lnSpc>
                          <a:spcPct val="100000"/>
                        </a:lnSpc>
                        <a:spcBef>
                          <a:spcPts val="1895"/>
                        </a:spcBef>
                      </a:pPr>
                      <a:r>
                        <a:rPr sz="4000" b="1" spc="-5" dirty="0">
                          <a:latin typeface="Comic Sans MS"/>
                          <a:cs typeface="Comic Sans MS"/>
                        </a:rPr>
                        <a:t>Cell</a:t>
                      </a:r>
                      <a:r>
                        <a:rPr sz="4000" b="1" spc="-2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3600" b="1" spc="-5" dirty="0">
                          <a:latin typeface="Comic Sans MS"/>
                          <a:cs typeface="Comic Sans MS"/>
                        </a:rPr>
                        <a:t>type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406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32155">
                        <a:lnSpc>
                          <a:spcPct val="100000"/>
                        </a:lnSpc>
                        <a:spcBef>
                          <a:spcPts val="2165"/>
                        </a:spcBef>
                      </a:pPr>
                      <a:r>
                        <a:rPr sz="3600" b="1" spc="-10" dirty="0">
                          <a:latin typeface="Comic Sans MS"/>
                          <a:cs typeface="Comic Sans MS"/>
                        </a:rPr>
                        <a:t>Acute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74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  <a:spcBef>
                          <a:spcPts val="2165"/>
                        </a:spcBef>
                      </a:pPr>
                      <a:r>
                        <a:rPr sz="3600" b="1" dirty="0">
                          <a:latin typeface="Comic Sans MS"/>
                          <a:cs typeface="Comic Sans MS"/>
                        </a:rPr>
                        <a:t>Chronic</a:t>
                      </a:r>
                      <a:endParaRPr sz="3600">
                        <a:latin typeface="Comic Sans MS"/>
                        <a:cs typeface="Comic Sans MS"/>
                      </a:endParaRPr>
                    </a:p>
                  </a:txBody>
                  <a:tcPr marL="0" marR="0" marT="274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 marL="91440" marR="859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b="1" dirty="0">
                          <a:latin typeface="Comic Sans MS"/>
                          <a:cs typeface="Comic Sans MS"/>
                        </a:rPr>
                        <a:t>Lymphocytic  leukemia </a:t>
                      </a:r>
                      <a:r>
                        <a:rPr sz="2400" b="1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(or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"lymphoblastic")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4389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4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omic Sans MS"/>
                          <a:cs typeface="Comic Sans MS"/>
                          <a:hlinkClick r:id="rId2"/>
                        </a:rPr>
                        <a:t>Acute </a:t>
                      </a:r>
                      <a:r>
                        <a:rPr sz="2400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omic Sans MS"/>
                          <a:cs typeface="Comic Sans MS"/>
                          <a:hlinkClick r:id="rId2"/>
                        </a:rPr>
                        <a:t>lymphoblastic </a:t>
                      </a:r>
                      <a:r>
                        <a:rPr sz="2400" spc="-705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omic Sans MS"/>
                          <a:cs typeface="Comic Sans MS"/>
                          <a:hlinkClick r:id="rId2"/>
                        </a:rPr>
                        <a:t>leukemi</a:t>
                      </a:r>
                      <a:r>
                        <a:rPr sz="2400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omic Sans MS"/>
                          <a:cs typeface="Comic Sans MS"/>
                          <a:hlinkClick r:id="rId2"/>
                        </a:rPr>
                        <a:t>a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(ALL)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213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81355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4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omic Sans MS"/>
                          <a:cs typeface="Comic Sans MS"/>
                          <a:hlinkClick r:id="rId3"/>
                        </a:rPr>
                        <a:t>Chronic </a:t>
                      </a:r>
                      <a:r>
                        <a:rPr sz="2400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omic Sans MS"/>
                          <a:cs typeface="Comic Sans MS"/>
                          <a:hlinkClick r:id="rId3"/>
                        </a:rPr>
                        <a:t>lymphocytic </a:t>
                      </a:r>
                      <a:r>
                        <a:rPr sz="2400" spc="5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omic Sans MS"/>
                          <a:cs typeface="Comic Sans MS"/>
                          <a:hlinkClick r:id="rId3"/>
                        </a:rPr>
                        <a:t>leukemi</a:t>
                      </a:r>
                      <a:r>
                        <a:rPr sz="24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omic Sans MS"/>
                          <a:cs typeface="Comic Sans MS"/>
                          <a:hlinkClick r:id="rId3"/>
                        </a:rPr>
                        <a:t>a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(CL</a:t>
                      </a:r>
                      <a:r>
                        <a:rPr sz="2400" spc="-10" dirty="0">
                          <a:latin typeface="Comic Sans MS"/>
                          <a:cs typeface="Comic Sans MS"/>
                        </a:rPr>
                        <a:t>L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)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213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 marL="91440" marR="8312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b="1" dirty="0">
                          <a:latin typeface="Comic Sans MS"/>
                          <a:cs typeface="Comic Sans MS"/>
                        </a:rPr>
                        <a:t>M</a:t>
                      </a:r>
                      <a:r>
                        <a:rPr sz="2400" b="1" spc="5" dirty="0">
                          <a:latin typeface="Comic Sans MS"/>
                          <a:cs typeface="Comic Sans MS"/>
                        </a:rPr>
                        <a:t>y</a:t>
                      </a: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eloge</a:t>
                      </a:r>
                      <a:r>
                        <a:rPr sz="2400" b="1" dirty="0">
                          <a:latin typeface="Comic Sans MS"/>
                          <a:cs typeface="Comic Sans MS"/>
                        </a:rPr>
                        <a:t>nous  leukemia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  <a:p>
                      <a:pPr marL="91440" marR="11430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omic Sans MS"/>
                          <a:cs typeface="Comic Sans MS"/>
                        </a:rPr>
                        <a:t>(also "myeloid"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or </a:t>
                      </a:r>
                      <a:r>
                        <a:rPr sz="2400" spc="-70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"no</a:t>
                      </a:r>
                      <a:r>
                        <a:rPr sz="2400" spc="5" dirty="0"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lymphocytic")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66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omic Sans MS"/>
                          <a:cs typeface="Comic Sans MS"/>
                          <a:hlinkClick r:id="rId4"/>
                        </a:rPr>
                        <a:t>Acute </a:t>
                      </a:r>
                      <a:r>
                        <a:rPr sz="2400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omic Sans MS"/>
                          <a:cs typeface="Comic Sans MS"/>
                          <a:hlinkClick r:id="rId4"/>
                        </a:rPr>
                        <a:t>myelogenous </a:t>
                      </a:r>
                      <a:r>
                        <a:rPr sz="2400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omic Sans MS"/>
                          <a:cs typeface="Comic Sans MS"/>
                          <a:hlinkClick r:id="rId4"/>
                        </a:rPr>
                        <a:t>leukemia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(AML) </a:t>
                      </a:r>
                      <a:r>
                        <a:rPr sz="240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(or</a:t>
                      </a:r>
                      <a:r>
                        <a:rPr sz="2400" spc="-9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myeloblastic)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79120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4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omic Sans MS"/>
                          <a:cs typeface="Comic Sans MS"/>
                          <a:hlinkClick r:id="rId5"/>
                        </a:rPr>
                        <a:t>Chronic </a:t>
                      </a:r>
                      <a:r>
                        <a:rPr sz="2400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omic Sans MS"/>
                          <a:cs typeface="Comic Sans MS"/>
                          <a:hlinkClick r:id="rId5"/>
                        </a:rPr>
                        <a:t>myelogenous </a:t>
                      </a:r>
                      <a:r>
                        <a:rPr sz="2400" dirty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omic Sans MS"/>
                          <a:cs typeface="Comic Sans MS"/>
                          <a:hlinkClick r:id="rId5"/>
                        </a:rPr>
                        <a:t>leukemi</a:t>
                      </a:r>
                      <a:r>
                        <a:rPr sz="24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omic Sans MS"/>
                          <a:cs typeface="Comic Sans MS"/>
                          <a:hlinkClick r:id="rId5"/>
                        </a:rPr>
                        <a:t>a</a:t>
                      </a:r>
                      <a:r>
                        <a:rPr sz="2400" spc="-5" dirty="0">
                          <a:latin typeface="Comic Sans MS"/>
                          <a:cs typeface="Comic Sans MS"/>
                        </a:rPr>
                        <a:t>(CML)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2139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944" y="283400"/>
            <a:ext cx="8560435" cy="1126490"/>
            <a:chOff x="444944" y="283400"/>
            <a:chExt cx="8560435" cy="1126490"/>
          </a:xfrm>
        </p:grpSpPr>
        <p:sp>
          <p:nvSpPr>
            <p:cNvPr id="3" name="object 3"/>
            <p:cNvSpPr/>
            <p:nvPr/>
          </p:nvSpPr>
          <p:spPr>
            <a:xfrm>
              <a:off x="457961" y="296418"/>
              <a:ext cx="8534400" cy="1100455"/>
            </a:xfrm>
            <a:custGeom>
              <a:avLst/>
              <a:gdLst/>
              <a:ahLst/>
              <a:cxnLst/>
              <a:rect l="l" t="t" r="r" b="b"/>
              <a:pathLst>
                <a:path w="8534400" h="1100455">
                  <a:moveTo>
                    <a:pt x="8351011" y="0"/>
                  </a:moveTo>
                  <a:lnTo>
                    <a:pt x="183387" y="0"/>
                  </a:lnTo>
                  <a:lnTo>
                    <a:pt x="134636" y="6555"/>
                  </a:lnTo>
                  <a:lnTo>
                    <a:pt x="90828" y="25051"/>
                  </a:lnTo>
                  <a:lnTo>
                    <a:pt x="53713" y="53736"/>
                  </a:lnTo>
                  <a:lnTo>
                    <a:pt x="25037" y="90856"/>
                  </a:lnTo>
                  <a:lnTo>
                    <a:pt x="6550" y="134658"/>
                  </a:lnTo>
                  <a:lnTo>
                    <a:pt x="0" y="183387"/>
                  </a:lnTo>
                  <a:lnTo>
                    <a:pt x="0" y="916939"/>
                  </a:lnTo>
                  <a:lnTo>
                    <a:pt x="6550" y="965669"/>
                  </a:lnTo>
                  <a:lnTo>
                    <a:pt x="25037" y="1009471"/>
                  </a:lnTo>
                  <a:lnTo>
                    <a:pt x="53713" y="1046591"/>
                  </a:lnTo>
                  <a:lnTo>
                    <a:pt x="90828" y="1075276"/>
                  </a:lnTo>
                  <a:lnTo>
                    <a:pt x="134636" y="1093772"/>
                  </a:lnTo>
                  <a:lnTo>
                    <a:pt x="183387" y="1100327"/>
                  </a:lnTo>
                  <a:lnTo>
                    <a:pt x="8351011" y="1100327"/>
                  </a:lnTo>
                  <a:lnTo>
                    <a:pt x="8399741" y="1093772"/>
                  </a:lnTo>
                  <a:lnTo>
                    <a:pt x="8443543" y="1075276"/>
                  </a:lnTo>
                  <a:lnTo>
                    <a:pt x="8480663" y="1046591"/>
                  </a:lnTo>
                  <a:lnTo>
                    <a:pt x="8509348" y="1009471"/>
                  </a:lnTo>
                  <a:lnTo>
                    <a:pt x="8527844" y="965669"/>
                  </a:lnTo>
                  <a:lnTo>
                    <a:pt x="8534400" y="916939"/>
                  </a:lnTo>
                  <a:lnTo>
                    <a:pt x="8534400" y="183387"/>
                  </a:lnTo>
                  <a:lnTo>
                    <a:pt x="8527844" y="134658"/>
                  </a:lnTo>
                  <a:lnTo>
                    <a:pt x="8509348" y="90856"/>
                  </a:lnTo>
                  <a:lnTo>
                    <a:pt x="8480663" y="53736"/>
                  </a:lnTo>
                  <a:lnTo>
                    <a:pt x="8443543" y="25051"/>
                  </a:lnTo>
                  <a:lnTo>
                    <a:pt x="8399741" y="6555"/>
                  </a:lnTo>
                  <a:lnTo>
                    <a:pt x="835101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1" y="296418"/>
              <a:ext cx="8534400" cy="1100455"/>
            </a:xfrm>
            <a:custGeom>
              <a:avLst/>
              <a:gdLst/>
              <a:ahLst/>
              <a:cxnLst/>
              <a:rect l="l" t="t" r="r" b="b"/>
              <a:pathLst>
                <a:path w="8534400" h="1100455">
                  <a:moveTo>
                    <a:pt x="0" y="183387"/>
                  </a:moveTo>
                  <a:lnTo>
                    <a:pt x="6550" y="134658"/>
                  </a:lnTo>
                  <a:lnTo>
                    <a:pt x="25037" y="90856"/>
                  </a:lnTo>
                  <a:lnTo>
                    <a:pt x="53713" y="53736"/>
                  </a:lnTo>
                  <a:lnTo>
                    <a:pt x="90828" y="25051"/>
                  </a:lnTo>
                  <a:lnTo>
                    <a:pt x="134636" y="6555"/>
                  </a:lnTo>
                  <a:lnTo>
                    <a:pt x="183387" y="0"/>
                  </a:lnTo>
                  <a:lnTo>
                    <a:pt x="8351011" y="0"/>
                  </a:lnTo>
                  <a:lnTo>
                    <a:pt x="8399741" y="6555"/>
                  </a:lnTo>
                  <a:lnTo>
                    <a:pt x="8443543" y="25051"/>
                  </a:lnTo>
                  <a:lnTo>
                    <a:pt x="8480663" y="53736"/>
                  </a:lnTo>
                  <a:lnTo>
                    <a:pt x="8509348" y="90856"/>
                  </a:lnTo>
                  <a:lnTo>
                    <a:pt x="8527844" y="134658"/>
                  </a:lnTo>
                  <a:lnTo>
                    <a:pt x="8534400" y="183387"/>
                  </a:lnTo>
                  <a:lnTo>
                    <a:pt x="8534400" y="916939"/>
                  </a:lnTo>
                  <a:lnTo>
                    <a:pt x="8527844" y="965669"/>
                  </a:lnTo>
                  <a:lnTo>
                    <a:pt x="8509348" y="1009471"/>
                  </a:lnTo>
                  <a:lnTo>
                    <a:pt x="8480663" y="1046591"/>
                  </a:lnTo>
                  <a:lnTo>
                    <a:pt x="8443543" y="1075276"/>
                  </a:lnTo>
                  <a:lnTo>
                    <a:pt x="8399741" y="1093772"/>
                  </a:lnTo>
                  <a:lnTo>
                    <a:pt x="8351011" y="1100327"/>
                  </a:lnTo>
                  <a:lnTo>
                    <a:pt x="183387" y="1100327"/>
                  </a:lnTo>
                  <a:lnTo>
                    <a:pt x="134636" y="1093772"/>
                  </a:lnTo>
                  <a:lnTo>
                    <a:pt x="90828" y="1075276"/>
                  </a:lnTo>
                  <a:lnTo>
                    <a:pt x="53713" y="1046591"/>
                  </a:lnTo>
                  <a:lnTo>
                    <a:pt x="25037" y="1009471"/>
                  </a:lnTo>
                  <a:lnTo>
                    <a:pt x="6550" y="965669"/>
                  </a:lnTo>
                  <a:lnTo>
                    <a:pt x="0" y="916939"/>
                  </a:lnTo>
                  <a:lnTo>
                    <a:pt x="0" y="18338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449195" y="370713"/>
            <a:ext cx="454850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98575" marR="5080" indent="-1286510">
              <a:lnSpc>
                <a:spcPts val="2210"/>
              </a:lnSpc>
              <a:spcBef>
                <a:spcPts val="33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ANN ARBOR 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STAGING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CLASSIFICATION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000" b="1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HODGKIN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DISEASE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" y="1339850"/>
            <a:ext cx="356616" cy="42824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6900" y="1327149"/>
            <a:ext cx="1320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0000"/>
                </a:solidFill>
                <a:latin typeface="Tahoma"/>
                <a:cs typeface="Tahoma"/>
              </a:rPr>
              <a:t>Stage</a:t>
            </a:r>
            <a:r>
              <a:rPr spc="-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pc="-5" dirty="0">
                <a:solidFill>
                  <a:srgbClr val="000000"/>
                </a:solidFill>
                <a:latin typeface="Tahoma"/>
                <a:cs typeface="Tahoma"/>
              </a:rPr>
              <a:t>I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" y="2876423"/>
            <a:ext cx="356616" cy="42824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94640" y="1752561"/>
            <a:ext cx="8155305" cy="403860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75"/>
              </a:spcBef>
            </a:pPr>
            <a:r>
              <a:rPr sz="2800" spc="-15" dirty="0">
                <a:latin typeface="Tahoma"/>
                <a:cs typeface="Tahoma"/>
              </a:rPr>
              <a:t>Involvement</a:t>
            </a:r>
            <a:r>
              <a:rPr sz="2800" spc="2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of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a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single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lymph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node </a:t>
            </a:r>
            <a:r>
              <a:rPr sz="2800" spc="-5" dirty="0">
                <a:latin typeface="Tahoma"/>
                <a:cs typeface="Tahoma"/>
              </a:rPr>
              <a:t>(1)</a:t>
            </a:r>
            <a:endParaRPr sz="2800">
              <a:latin typeface="Tahoma"/>
              <a:cs typeface="Tahoma"/>
            </a:endParaRPr>
          </a:p>
          <a:p>
            <a:pPr marL="254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ahoma"/>
                <a:cs typeface="Tahoma"/>
              </a:rPr>
              <a:t>or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of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a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single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extra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lymphatic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site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or</a:t>
            </a:r>
            <a:r>
              <a:rPr sz="2800" spc="2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organ(1</a:t>
            </a:r>
            <a:r>
              <a:rPr sz="2775" spc="7" baseline="-21021" dirty="0">
                <a:latin typeface="Tahoma"/>
                <a:cs typeface="Tahoma"/>
              </a:rPr>
              <a:t>f</a:t>
            </a:r>
            <a:r>
              <a:rPr sz="2800" spc="5" dirty="0">
                <a:latin typeface="Tahoma"/>
                <a:cs typeface="Tahoma"/>
              </a:rPr>
              <a:t>)</a:t>
            </a:r>
            <a:endParaRPr sz="2800">
              <a:latin typeface="Tahoma"/>
              <a:cs typeface="Tahoma"/>
            </a:endParaRPr>
          </a:p>
          <a:p>
            <a:pPr marL="314960">
              <a:lnSpc>
                <a:spcPct val="100000"/>
              </a:lnSpc>
              <a:spcBef>
                <a:spcPts val="675"/>
              </a:spcBef>
            </a:pPr>
            <a:r>
              <a:rPr sz="2800" b="1" spc="-10" dirty="0">
                <a:latin typeface="Tahoma"/>
                <a:cs typeface="Tahoma"/>
              </a:rPr>
              <a:t>Stage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II</a:t>
            </a:r>
            <a:endParaRPr sz="2800">
              <a:latin typeface="Tahoma"/>
              <a:cs typeface="Tahoma"/>
            </a:endParaRPr>
          </a:p>
          <a:p>
            <a:pPr marL="25400" marR="17780">
              <a:lnSpc>
                <a:spcPct val="100000"/>
              </a:lnSpc>
              <a:spcBef>
                <a:spcPts val="670"/>
              </a:spcBef>
            </a:pPr>
            <a:r>
              <a:rPr sz="2800" spc="-15" dirty="0">
                <a:latin typeface="Tahoma"/>
                <a:cs typeface="Tahoma"/>
              </a:rPr>
              <a:t>Involvement</a:t>
            </a:r>
            <a:r>
              <a:rPr sz="2800" spc="3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of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two</a:t>
            </a:r>
            <a:r>
              <a:rPr sz="2800" dirty="0">
                <a:latin typeface="Tahoma"/>
                <a:cs typeface="Tahoma"/>
              </a:rPr>
              <a:t> or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more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lymph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node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regions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on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the</a:t>
            </a:r>
            <a:r>
              <a:rPr sz="2800" spc="-5" dirty="0">
                <a:latin typeface="Tahoma"/>
                <a:cs typeface="Tahoma"/>
              </a:rPr>
              <a:t> same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side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of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the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diaphragm(II)</a:t>
            </a:r>
            <a:endParaRPr sz="2800">
              <a:latin typeface="Tahoma"/>
              <a:cs typeface="Tahoma"/>
            </a:endParaRPr>
          </a:p>
          <a:p>
            <a:pPr marL="25400" marR="262890">
              <a:lnSpc>
                <a:spcPct val="120000"/>
              </a:lnSpc>
              <a:spcBef>
                <a:spcPts val="5"/>
              </a:spcBef>
            </a:pPr>
            <a:r>
              <a:rPr sz="2800" spc="-5" dirty="0">
                <a:latin typeface="Tahoma"/>
                <a:cs typeface="Tahoma"/>
              </a:rPr>
              <a:t>or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localised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involvement</a:t>
            </a:r>
            <a:r>
              <a:rPr sz="2800" spc="4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of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an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extra</a:t>
            </a:r>
            <a:r>
              <a:rPr sz="2800" spc="4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lymphatic</a:t>
            </a:r>
            <a:r>
              <a:rPr sz="2800" spc="3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site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or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organ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and</a:t>
            </a:r>
            <a:r>
              <a:rPr sz="2800" dirty="0">
                <a:latin typeface="Tahoma"/>
                <a:cs typeface="Tahoma"/>
              </a:rPr>
              <a:t> one </a:t>
            </a:r>
            <a:r>
              <a:rPr sz="2800" spc="-5" dirty="0">
                <a:latin typeface="Tahoma"/>
                <a:cs typeface="Tahoma"/>
              </a:rPr>
              <a:t>or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more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lymph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node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regions</a:t>
            </a:r>
            <a:endParaRPr sz="2800">
              <a:latin typeface="Tahoma"/>
              <a:cs typeface="Tahoma"/>
            </a:endParaRPr>
          </a:p>
          <a:p>
            <a:pPr marL="254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Tahoma"/>
                <a:cs typeface="Tahoma"/>
              </a:rPr>
              <a:t>on the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same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side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of</a:t>
            </a:r>
            <a:r>
              <a:rPr sz="2800" spc="-10" dirty="0">
                <a:latin typeface="Tahoma"/>
                <a:cs typeface="Tahoma"/>
              </a:rPr>
              <a:t> the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diaphragm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25" dirty="0">
                <a:latin typeface="Tahoma"/>
                <a:cs typeface="Tahoma"/>
              </a:rPr>
              <a:t>(II</a:t>
            </a:r>
            <a:r>
              <a:rPr sz="2775" spc="37" baseline="-21021" dirty="0">
                <a:latin typeface="Tahoma"/>
                <a:cs typeface="Tahoma"/>
              </a:rPr>
              <a:t>f</a:t>
            </a:r>
            <a:r>
              <a:rPr sz="2800" spc="25" dirty="0">
                <a:latin typeface="Tahoma"/>
                <a:cs typeface="Tahoma"/>
              </a:rPr>
              <a:t>)</a:t>
            </a:r>
            <a:endParaRPr sz="28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080002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15976"/>
            <a:ext cx="8336915" cy="539178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200" b="1" spc="-10" dirty="0">
                <a:latin typeface="Tahoma"/>
                <a:cs typeface="Tahoma"/>
              </a:rPr>
              <a:t>Stage</a:t>
            </a:r>
            <a:r>
              <a:rPr sz="2200" b="1" spc="-35" dirty="0">
                <a:latin typeface="Tahoma"/>
                <a:cs typeface="Tahoma"/>
              </a:rPr>
              <a:t> </a:t>
            </a:r>
            <a:r>
              <a:rPr sz="2200" b="1" spc="-10" dirty="0">
                <a:latin typeface="Tahoma"/>
                <a:cs typeface="Tahoma"/>
              </a:rPr>
              <a:t>III</a:t>
            </a:r>
            <a:endParaRPr sz="2200">
              <a:latin typeface="Tahoma"/>
              <a:cs typeface="Tahoma"/>
            </a:endParaRPr>
          </a:p>
          <a:p>
            <a:pPr marL="12700" marR="1561465">
              <a:lnSpc>
                <a:spcPct val="120000"/>
              </a:lnSpc>
            </a:pPr>
            <a:r>
              <a:rPr sz="2200" spc="-15" dirty="0">
                <a:latin typeface="Tahoma"/>
                <a:cs typeface="Tahoma"/>
              </a:rPr>
              <a:t>Involvement</a:t>
            </a:r>
            <a:r>
              <a:rPr sz="2200" spc="4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of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lymph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node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regions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on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both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sides</a:t>
            </a:r>
            <a:r>
              <a:rPr sz="2200" spc="2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of 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the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diaphragm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(III)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which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may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be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accompanied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by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the</a:t>
            </a:r>
            <a:endParaRPr sz="2200">
              <a:latin typeface="Tahoma"/>
              <a:cs typeface="Tahoma"/>
            </a:endParaRPr>
          </a:p>
          <a:p>
            <a:pPr marL="12700" marR="5080">
              <a:lnSpc>
                <a:spcPct val="120000"/>
              </a:lnSpc>
            </a:pPr>
            <a:r>
              <a:rPr sz="2200" spc="-10" dirty="0">
                <a:latin typeface="Tahoma"/>
                <a:cs typeface="Tahoma"/>
              </a:rPr>
              <a:t>involvement</a:t>
            </a:r>
            <a:r>
              <a:rPr sz="2200" spc="3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of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spleen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(IIIS)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or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by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localized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involvement</a:t>
            </a:r>
            <a:r>
              <a:rPr sz="2200" spc="3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of an </a:t>
            </a:r>
            <a:r>
              <a:rPr sz="2200" spc="-15" dirty="0">
                <a:latin typeface="Tahoma"/>
                <a:cs typeface="Tahoma"/>
              </a:rPr>
              <a:t>extra </a:t>
            </a:r>
            <a:r>
              <a:rPr sz="2200" spc="-67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lymphatic site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or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organ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(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spc="15" dirty="0">
                <a:latin typeface="Tahoma"/>
                <a:cs typeface="Tahoma"/>
              </a:rPr>
              <a:t>IIIf)</a:t>
            </a:r>
            <a:r>
              <a:rPr sz="2200" spc="2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or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both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( </a:t>
            </a:r>
            <a:r>
              <a:rPr sz="2200" spc="5" dirty="0">
                <a:latin typeface="Tahoma"/>
                <a:cs typeface="Tahoma"/>
              </a:rPr>
              <a:t>IIIsf)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b="1" spc="-10" dirty="0">
                <a:latin typeface="Tahoma"/>
                <a:cs typeface="Tahoma"/>
              </a:rPr>
              <a:t>Stage</a:t>
            </a:r>
            <a:r>
              <a:rPr sz="2200" b="1" spc="-40" dirty="0">
                <a:latin typeface="Tahoma"/>
                <a:cs typeface="Tahoma"/>
              </a:rPr>
              <a:t> </a:t>
            </a:r>
            <a:r>
              <a:rPr sz="2200" b="1" spc="-10" dirty="0">
                <a:latin typeface="Tahoma"/>
                <a:cs typeface="Tahoma"/>
              </a:rPr>
              <a:t>IV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spc="-10" dirty="0">
                <a:latin typeface="Tahoma"/>
                <a:cs typeface="Tahoma"/>
              </a:rPr>
              <a:t>Diffuse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or disseminated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involvement</a:t>
            </a:r>
            <a:r>
              <a:rPr sz="2200" spc="3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of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one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or </a:t>
            </a:r>
            <a:r>
              <a:rPr sz="2200" spc="-10" dirty="0">
                <a:latin typeface="Tahoma"/>
                <a:cs typeface="Tahoma"/>
              </a:rPr>
              <a:t>more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spc="-15" dirty="0">
                <a:latin typeface="Tahoma"/>
                <a:cs typeface="Tahoma"/>
              </a:rPr>
              <a:t>extra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lymphatic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organs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or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tissues</a:t>
            </a:r>
            <a:r>
              <a:rPr sz="2200" spc="2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with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or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without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associated</a:t>
            </a:r>
            <a:r>
              <a:rPr sz="2200" spc="2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lymph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200" spc="-5" dirty="0">
                <a:latin typeface="Tahoma"/>
                <a:cs typeface="Tahoma"/>
              </a:rPr>
              <a:t>node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involvement.</a:t>
            </a:r>
            <a:endParaRPr sz="2200">
              <a:latin typeface="Tahoma"/>
              <a:cs typeface="Tahoma"/>
            </a:endParaRPr>
          </a:p>
          <a:p>
            <a:pPr marL="12700" marR="21590">
              <a:lnSpc>
                <a:spcPct val="100000"/>
              </a:lnSpc>
              <a:spcBef>
                <a:spcPts val="530"/>
              </a:spcBef>
            </a:pPr>
            <a:r>
              <a:rPr sz="2200" b="1" spc="-10" dirty="0">
                <a:latin typeface="Tahoma"/>
                <a:cs typeface="Tahoma"/>
              </a:rPr>
              <a:t>The</a:t>
            </a:r>
            <a:r>
              <a:rPr sz="2200" b="1" spc="25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absence</a:t>
            </a:r>
            <a:r>
              <a:rPr sz="2200" b="1" spc="2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or</a:t>
            </a:r>
            <a:r>
              <a:rPr sz="2200" b="1" spc="5" dirty="0">
                <a:latin typeface="Tahoma"/>
                <a:cs typeface="Tahoma"/>
              </a:rPr>
              <a:t> </a:t>
            </a:r>
            <a:r>
              <a:rPr sz="2200" b="1" spc="-10" dirty="0">
                <a:latin typeface="Tahoma"/>
                <a:cs typeface="Tahoma"/>
              </a:rPr>
              <a:t>presence</a:t>
            </a:r>
            <a:r>
              <a:rPr sz="2200" b="1" spc="35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of</a:t>
            </a:r>
            <a:r>
              <a:rPr sz="2200" b="1" spc="15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fever</a:t>
            </a:r>
            <a:r>
              <a:rPr sz="2200" b="1" spc="5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&gt;</a:t>
            </a:r>
            <a:r>
              <a:rPr sz="2200" b="1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38C </a:t>
            </a:r>
            <a:r>
              <a:rPr sz="2200" b="1" spc="-10" dirty="0">
                <a:latin typeface="Tahoma"/>
                <a:cs typeface="Tahoma"/>
              </a:rPr>
              <a:t>for</a:t>
            </a:r>
            <a:r>
              <a:rPr sz="2200" b="1" spc="-5" dirty="0">
                <a:latin typeface="Tahoma"/>
                <a:cs typeface="Tahoma"/>
              </a:rPr>
              <a:t> three </a:t>
            </a:r>
            <a:r>
              <a:rPr sz="2200" b="1" dirty="0">
                <a:latin typeface="Tahoma"/>
                <a:cs typeface="Tahoma"/>
              </a:rPr>
              <a:t> </a:t>
            </a:r>
            <a:r>
              <a:rPr sz="2200" b="1" spc="-10" dirty="0">
                <a:latin typeface="Tahoma"/>
                <a:cs typeface="Tahoma"/>
              </a:rPr>
              <a:t>consecutive</a:t>
            </a:r>
            <a:r>
              <a:rPr sz="2200" b="1" spc="50" dirty="0">
                <a:latin typeface="Tahoma"/>
                <a:cs typeface="Tahoma"/>
              </a:rPr>
              <a:t> </a:t>
            </a:r>
            <a:r>
              <a:rPr sz="2200" b="1" spc="-10" dirty="0">
                <a:latin typeface="Tahoma"/>
                <a:cs typeface="Tahoma"/>
              </a:rPr>
              <a:t>days</a:t>
            </a:r>
            <a:r>
              <a:rPr sz="2200" b="1" spc="4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,</a:t>
            </a:r>
            <a:r>
              <a:rPr sz="2200" b="1" spc="15" dirty="0">
                <a:latin typeface="Tahoma"/>
                <a:cs typeface="Tahoma"/>
              </a:rPr>
              <a:t> </a:t>
            </a:r>
            <a:r>
              <a:rPr sz="2200" b="1" spc="-10" dirty="0">
                <a:latin typeface="Tahoma"/>
                <a:cs typeface="Tahoma"/>
              </a:rPr>
              <a:t>drenching</a:t>
            </a:r>
            <a:r>
              <a:rPr sz="2200" b="1" spc="50" dirty="0">
                <a:latin typeface="Tahoma"/>
                <a:cs typeface="Tahoma"/>
              </a:rPr>
              <a:t> </a:t>
            </a:r>
            <a:r>
              <a:rPr sz="2200" b="1" spc="-10" dirty="0">
                <a:latin typeface="Tahoma"/>
                <a:cs typeface="Tahoma"/>
              </a:rPr>
              <a:t>night</a:t>
            </a:r>
            <a:r>
              <a:rPr sz="2200" b="1" spc="35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sweats</a:t>
            </a:r>
            <a:r>
              <a:rPr sz="2200" b="1" spc="25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,</a:t>
            </a:r>
            <a:r>
              <a:rPr sz="2200" b="1" spc="2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or</a:t>
            </a:r>
            <a:r>
              <a:rPr sz="2200" b="1" spc="10" dirty="0">
                <a:latin typeface="Tahoma"/>
                <a:cs typeface="Tahoma"/>
              </a:rPr>
              <a:t> </a:t>
            </a:r>
            <a:r>
              <a:rPr sz="2200" b="1" spc="-10" dirty="0">
                <a:latin typeface="Tahoma"/>
                <a:cs typeface="Tahoma"/>
              </a:rPr>
              <a:t>unexplained </a:t>
            </a:r>
            <a:r>
              <a:rPr sz="2200" b="1" spc="-63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loss</a:t>
            </a:r>
            <a:r>
              <a:rPr sz="2200" b="1" spc="15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of</a:t>
            </a:r>
            <a:r>
              <a:rPr sz="2200" b="1" spc="15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&gt;</a:t>
            </a:r>
            <a:r>
              <a:rPr sz="2200" b="1" spc="1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10%</a:t>
            </a:r>
            <a:r>
              <a:rPr sz="2200" b="1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body</a:t>
            </a:r>
            <a:r>
              <a:rPr sz="2200" b="1" spc="25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weight</a:t>
            </a:r>
            <a:r>
              <a:rPr sz="2200" b="1" spc="2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in</a:t>
            </a:r>
            <a:r>
              <a:rPr sz="2200" b="1" spc="1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the</a:t>
            </a:r>
            <a:r>
              <a:rPr sz="2200" b="1" spc="25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6</a:t>
            </a:r>
            <a:r>
              <a:rPr sz="2200" b="1" spc="5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months</a:t>
            </a:r>
            <a:r>
              <a:rPr sz="2200" b="1" spc="20" dirty="0">
                <a:latin typeface="Tahoma"/>
                <a:cs typeface="Tahoma"/>
              </a:rPr>
              <a:t> </a:t>
            </a:r>
            <a:r>
              <a:rPr sz="2200" b="1" spc="-10" dirty="0">
                <a:latin typeface="Tahoma"/>
                <a:cs typeface="Tahoma"/>
              </a:rPr>
              <a:t>preceding </a:t>
            </a:r>
            <a:r>
              <a:rPr sz="2200" b="1" spc="-5" dirty="0">
                <a:latin typeface="Tahoma"/>
                <a:cs typeface="Tahoma"/>
              </a:rPr>
              <a:t> admission</a:t>
            </a:r>
            <a:r>
              <a:rPr sz="2200" b="1" spc="35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are</a:t>
            </a:r>
            <a:r>
              <a:rPr sz="2200" b="1" spc="15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to</a:t>
            </a:r>
            <a:r>
              <a:rPr sz="2200" b="1" spc="5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be</a:t>
            </a:r>
            <a:r>
              <a:rPr sz="2200" b="1" spc="5" dirty="0">
                <a:latin typeface="Tahoma"/>
                <a:cs typeface="Tahoma"/>
              </a:rPr>
              <a:t> </a:t>
            </a:r>
            <a:r>
              <a:rPr sz="2200" b="1" spc="-10" dirty="0">
                <a:latin typeface="Tahoma"/>
                <a:cs typeface="Tahoma"/>
              </a:rPr>
              <a:t>denoted</a:t>
            </a:r>
            <a:r>
              <a:rPr sz="2200" b="1" spc="65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in</a:t>
            </a:r>
            <a:r>
              <a:rPr sz="2200" b="1" spc="5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all</a:t>
            </a:r>
            <a:r>
              <a:rPr sz="2200" b="1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cases</a:t>
            </a:r>
            <a:r>
              <a:rPr sz="2200" b="1" spc="2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by the</a:t>
            </a:r>
            <a:r>
              <a:rPr sz="2200" b="1" spc="35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suffice </a:t>
            </a:r>
            <a:r>
              <a:rPr sz="2200" b="1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letters</a:t>
            </a:r>
            <a:r>
              <a:rPr sz="2200" b="1" spc="1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A</a:t>
            </a:r>
            <a:r>
              <a:rPr sz="2200" b="1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&amp;</a:t>
            </a:r>
            <a:r>
              <a:rPr sz="2200" b="1" spc="1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B</a:t>
            </a:r>
            <a:r>
              <a:rPr sz="2200" b="1" spc="5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respectively.</a:t>
            </a:r>
            <a:endParaRPr sz="22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942736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999" y="228537"/>
            <a:ext cx="8670269" cy="501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454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038" y="277684"/>
            <a:ext cx="8289440" cy="98387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17365" y="363093"/>
            <a:ext cx="151003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23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00" b="1" spc="-18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TMENT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9740" y="1155545"/>
            <a:ext cx="428434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i="1" spc="-95" dirty="0">
                <a:solidFill>
                  <a:srgbClr val="000000"/>
                </a:solidFill>
                <a:latin typeface="Tahoma"/>
                <a:cs typeface="Tahoma"/>
              </a:rPr>
              <a:t>Treatment</a:t>
            </a:r>
            <a:r>
              <a:rPr sz="2950" i="1" spc="-3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950" i="1" spc="-100" dirty="0">
                <a:solidFill>
                  <a:srgbClr val="000000"/>
                </a:solidFill>
                <a:latin typeface="Tahoma"/>
                <a:cs typeface="Tahoma"/>
              </a:rPr>
              <a:t>depends</a:t>
            </a:r>
            <a:r>
              <a:rPr sz="2950" i="1" spc="-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950" i="1" spc="-100" dirty="0">
                <a:solidFill>
                  <a:srgbClr val="000000"/>
                </a:solidFill>
                <a:latin typeface="Tahoma"/>
                <a:cs typeface="Tahoma"/>
              </a:rPr>
              <a:t>on</a:t>
            </a:r>
            <a:r>
              <a:rPr sz="2950" i="1" spc="-7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950" i="1" spc="-60" dirty="0">
                <a:solidFill>
                  <a:srgbClr val="000000"/>
                </a:solidFill>
                <a:latin typeface="Tahoma"/>
                <a:cs typeface="Tahoma"/>
              </a:rPr>
              <a:t>: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1600161"/>
            <a:ext cx="7921625" cy="4123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13605">
              <a:lnSpc>
                <a:spcPct val="120100"/>
              </a:lnSpc>
              <a:spcBef>
                <a:spcPts val="100"/>
              </a:spcBef>
            </a:pPr>
            <a:r>
              <a:rPr sz="2800" spc="-5" dirty="0">
                <a:latin typeface="Tahoma"/>
                <a:cs typeface="Tahoma"/>
              </a:rPr>
              <a:t>Stage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of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the</a:t>
            </a:r>
            <a:r>
              <a:rPr sz="2800" spc="-2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disease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Age at diagnosis</a:t>
            </a:r>
            <a:endParaRPr sz="2800">
              <a:latin typeface="Tahoma"/>
              <a:cs typeface="Tahoma"/>
            </a:endParaRPr>
          </a:p>
          <a:p>
            <a:pPr marL="12700" marR="2393315">
              <a:lnSpc>
                <a:spcPct val="118500"/>
              </a:lnSpc>
              <a:spcBef>
                <a:spcPts val="50"/>
              </a:spcBef>
            </a:pPr>
            <a:r>
              <a:rPr sz="2800" spc="-10" dirty="0">
                <a:latin typeface="Tahoma"/>
                <a:cs typeface="Tahoma"/>
              </a:rPr>
              <a:t>Presence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/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absence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of B symptoms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Presence </a:t>
            </a:r>
            <a:r>
              <a:rPr sz="2800" dirty="0">
                <a:latin typeface="Tahoma"/>
                <a:cs typeface="Tahoma"/>
              </a:rPr>
              <a:t>of </a:t>
            </a:r>
            <a:r>
              <a:rPr sz="2800" spc="-5" dirty="0">
                <a:latin typeface="Tahoma"/>
                <a:cs typeface="Tahoma"/>
              </a:rPr>
              <a:t>hilar lymphadenopathy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Presence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of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bulky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nodal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disease 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950" b="1" i="1" spc="-90" dirty="0">
                <a:latin typeface="Tahoma"/>
                <a:cs typeface="Tahoma"/>
              </a:rPr>
              <a:t>Current</a:t>
            </a:r>
            <a:r>
              <a:rPr sz="2950" b="1" i="1" spc="-60" dirty="0">
                <a:latin typeface="Tahoma"/>
                <a:cs typeface="Tahoma"/>
              </a:rPr>
              <a:t> </a:t>
            </a:r>
            <a:r>
              <a:rPr sz="2950" b="1" i="1" spc="-95" dirty="0">
                <a:latin typeface="Tahoma"/>
                <a:cs typeface="Tahoma"/>
              </a:rPr>
              <a:t>Treatment</a:t>
            </a:r>
            <a:r>
              <a:rPr sz="2950" b="1" i="1" spc="-20" dirty="0">
                <a:latin typeface="Tahoma"/>
                <a:cs typeface="Tahoma"/>
              </a:rPr>
              <a:t> </a:t>
            </a:r>
            <a:r>
              <a:rPr sz="2950" b="1" i="1" spc="-105" dirty="0">
                <a:latin typeface="Tahoma"/>
                <a:cs typeface="Tahoma"/>
              </a:rPr>
              <a:t>Regimen</a:t>
            </a:r>
            <a:endParaRPr sz="2950">
              <a:latin typeface="Tahoma"/>
              <a:cs typeface="Tahoma"/>
            </a:endParaRPr>
          </a:p>
          <a:p>
            <a:pPr marL="12700" marR="5080">
              <a:lnSpc>
                <a:spcPts val="4029"/>
              </a:lnSpc>
              <a:spcBef>
                <a:spcPts val="80"/>
              </a:spcBef>
            </a:pPr>
            <a:r>
              <a:rPr sz="2800" spc="-5" dirty="0">
                <a:latin typeface="Tahoma"/>
                <a:cs typeface="Tahoma"/>
              </a:rPr>
              <a:t>Combined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chemotherapy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with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or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without</a:t>
            </a:r>
            <a:r>
              <a:rPr sz="2800" spc="3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low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dose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involved</a:t>
            </a:r>
            <a:r>
              <a:rPr sz="2800" spc="2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field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radiation</a:t>
            </a:r>
            <a:r>
              <a:rPr sz="2800" spc="30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therapy</a:t>
            </a:r>
            <a:endParaRPr sz="28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565126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038" y="9466"/>
            <a:ext cx="8289440" cy="10981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43910" y="101295"/>
            <a:ext cx="345567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Chemotherapy</a:t>
            </a:r>
            <a:r>
              <a:rPr sz="2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Regimens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0" y="1222502"/>
            <a:ext cx="344424" cy="41452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1168995"/>
            <a:ext cx="7068184" cy="138366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91465">
              <a:lnSpc>
                <a:spcPct val="100000"/>
              </a:lnSpc>
              <a:spcBef>
                <a:spcPts val="420"/>
              </a:spcBef>
            </a:pPr>
            <a:r>
              <a:rPr sz="2700" spc="-5" dirty="0">
                <a:solidFill>
                  <a:srgbClr val="000000"/>
                </a:solidFill>
                <a:latin typeface="Tahoma"/>
                <a:cs typeface="Tahoma"/>
              </a:rPr>
              <a:t>MOPP</a:t>
            </a:r>
            <a:endParaRPr sz="2700">
              <a:latin typeface="Tahoma"/>
              <a:cs typeface="Tahoma"/>
            </a:endParaRPr>
          </a:p>
          <a:p>
            <a:pPr marL="12700" marR="5080">
              <a:lnSpc>
                <a:spcPts val="3570"/>
              </a:lnSpc>
              <a:spcBef>
                <a:spcPts val="90"/>
              </a:spcBef>
            </a:pPr>
            <a:r>
              <a:rPr sz="2700" b="0" spc="-10" dirty="0">
                <a:solidFill>
                  <a:srgbClr val="000000"/>
                </a:solidFill>
                <a:latin typeface="Tahoma"/>
                <a:cs typeface="Tahoma"/>
              </a:rPr>
              <a:t>(Mechlorethamine</a:t>
            </a:r>
            <a:r>
              <a:rPr sz="2700" b="0" spc="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700" b="0" dirty="0">
                <a:solidFill>
                  <a:srgbClr val="000000"/>
                </a:solidFill>
                <a:latin typeface="Tahoma"/>
                <a:cs typeface="Tahoma"/>
              </a:rPr>
              <a:t>, </a:t>
            </a:r>
            <a:r>
              <a:rPr sz="2700" b="0" spc="-5" dirty="0">
                <a:solidFill>
                  <a:srgbClr val="000000"/>
                </a:solidFill>
                <a:latin typeface="Tahoma"/>
                <a:cs typeface="Tahoma"/>
              </a:rPr>
              <a:t>Vincristine</a:t>
            </a:r>
            <a:r>
              <a:rPr sz="2700" b="0" spc="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700" b="0" dirty="0">
                <a:solidFill>
                  <a:srgbClr val="000000"/>
                </a:solidFill>
                <a:latin typeface="Tahoma"/>
                <a:cs typeface="Tahoma"/>
              </a:rPr>
              <a:t>, </a:t>
            </a:r>
            <a:r>
              <a:rPr sz="2700" b="0" spc="-5" dirty="0">
                <a:solidFill>
                  <a:srgbClr val="000000"/>
                </a:solidFill>
                <a:latin typeface="Tahoma"/>
                <a:cs typeface="Tahoma"/>
              </a:rPr>
              <a:t>Procarbazine</a:t>
            </a:r>
            <a:r>
              <a:rPr sz="2700" b="0" dirty="0">
                <a:solidFill>
                  <a:srgbClr val="000000"/>
                </a:solidFill>
                <a:latin typeface="Tahoma"/>
                <a:cs typeface="Tahoma"/>
              </a:rPr>
              <a:t> , </a:t>
            </a:r>
            <a:r>
              <a:rPr sz="2700" b="0" spc="-83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700" b="0" spc="-10" dirty="0">
                <a:solidFill>
                  <a:srgbClr val="000000"/>
                </a:solidFill>
                <a:latin typeface="Tahoma"/>
                <a:cs typeface="Tahoma"/>
              </a:rPr>
              <a:t>Prednisolone)</a:t>
            </a:r>
            <a:endParaRPr sz="27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0" y="2580767"/>
            <a:ext cx="344424" cy="4145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0" y="3938904"/>
            <a:ext cx="344424" cy="41452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0" y="4843856"/>
            <a:ext cx="344424" cy="4148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83540" y="2526918"/>
            <a:ext cx="7910830" cy="41001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1465">
              <a:lnSpc>
                <a:spcPct val="100000"/>
              </a:lnSpc>
              <a:spcBef>
                <a:spcPts val="425"/>
              </a:spcBef>
            </a:pPr>
            <a:r>
              <a:rPr sz="2700" b="1" spc="-5" dirty="0">
                <a:latin typeface="Tahoma"/>
                <a:cs typeface="Tahoma"/>
              </a:rPr>
              <a:t>COPP</a:t>
            </a:r>
            <a:endParaRPr sz="2700">
              <a:latin typeface="Tahoma"/>
              <a:cs typeface="Tahoma"/>
            </a:endParaRPr>
          </a:p>
          <a:p>
            <a:pPr marL="12700" marR="620395">
              <a:lnSpc>
                <a:spcPct val="110000"/>
              </a:lnSpc>
            </a:pPr>
            <a:r>
              <a:rPr sz="2700" spc="-10" dirty="0">
                <a:latin typeface="Tahoma"/>
                <a:cs typeface="Tahoma"/>
              </a:rPr>
              <a:t>(Cyclophosphamide</a:t>
            </a:r>
            <a:r>
              <a:rPr sz="2700" spc="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, </a:t>
            </a:r>
            <a:r>
              <a:rPr sz="2700" spc="-5" dirty="0">
                <a:latin typeface="Tahoma"/>
                <a:cs typeface="Tahoma"/>
              </a:rPr>
              <a:t>Vincristine</a:t>
            </a:r>
            <a:r>
              <a:rPr sz="2700" spc="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,</a:t>
            </a:r>
            <a:r>
              <a:rPr sz="2700" spc="20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Procarbazine </a:t>
            </a:r>
            <a:r>
              <a:rPr sz="2700" dirty="0">
                <a:latin typeface="Tahoma"/>
                <a:cs typeface="Tahoma"/>
              </a:rPr>
              <a:t>,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spc="-10" dirty="0">
                <a:latin typeface="Tahoma"/>
                <a:cs typeface="Tahoma"/>
              </a:rPr>
              <a:t>Prednisolone)</a:t>
            </a:r>
            <a:endParaRPr sz="2700">
              <a:latin typeface="Tahoma"/>
              <a:cs typeface="Tahoma"/>
            </a:endParaRPr>
          </a:p>
          <a:p>
            <a:pPr marL="291465">
              <a:lnSpc>
                <a:spcPct val="100000"/>
              </a:lnSpc>
              <a:spcBef>
                <a:spcPts val="325"/>
              </a:spcBef>
            </a:pPr>
            <a:r>
              <a:rPr sz="2700" b="1" dirty="0">
                <a:latin typeface="Tahoma"/>
                <a:cs typeface="Tahoma"/>
              </a:rPr>
              <a:t>ABVD</a:t>
            </a:r>
            <a:endParaRPr sz="2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700" spc="-10" dirty="0">
                <a:latin typeface="Tahoma"/>
                <a:cs typeface="Tahoma"/>
              </a:rPr>
              <a:t>(Adriamycin</a:t>
            </a:r>
            <a:r>
              <a:rPr sz="2700" dirty="0">
                <a:latin typeface="Tahoma"/>
                <a:cs typeface="Tahoma"/>
              </a:rPr>
              <a:t> ,</a:t>
            </a:r>
            <a:r>
              <a:rPr sz="2700" spc="15" dirty="0">
                <a:latin typeface="Tahoma"/>
                <a:cs typeface="Tahoma"/>
              </a:rPr>
              <a:t> </a:t>
            </a:r>
            <a:r>
              <a:rPr sz="2700" spc="-10" dirty="0">
                <a:latin typeface="Tahoma"/>
                <a:cs typeface="Tahoma"/>
              </a:rPr>
              <a:t>Bleomycin</a:t>
            </a:r>
            <a:r>
              <a:rPr sz="2700" dirty="0">
                <a:latin typeface="Tahoma"/>
                <a:cs typeface="Tahoma"/>
              </a:rPr>
              <a:t> , </a:t>
            </a:r>
            <a:r>
              <a:rPr sz="2700" spc="-5" dirty="0">
                <a:latin typeface="Tahoma"/>
                <a:cs typeface="Tahoma"/>
              </a:rPr>
              <a:t>Vinblastine</a:t>
            </a:r>
            <a:r>
              <a:rPr sz="2700" dirty="0">
                <a:latin typeface="Tahoma"/>
                <a:cs typeface="Tahoma"/>
              </a:rPr>
              <a:t> ,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Dacarbazine)</a:t>
            </a:r>
            <a:endParaRPr sz="2700">
              <a:latin typeface="Tahoma"/>
              <a:cs typeface="Tahoma"/>
            </a:endParaRPr>
          </a:p>
          <a:p>
            <a:pPr marL="12700" marR="751840" indent="278765">
              <a:lnSpc>
                <a:spcPct val="110000"/>
              </a:lnSpc>
            </a:pPr>
            <a:r>
              <a:rPr sz="2700" b="1" spc="-5" dirty="0">
                <a:latin typeface="Tahoma"/>
                <a:cs typeface="Tahoma"/>
              </a:rPr>
              <a:t>BEACOPP</a:t>
            </a:r>
            <a:r>
              <a:rPr sz="2700" b="1" spc="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(</a:t>
            </a:r>
            <a:r>
              <a:rPr sz="2700" spc="-5" dirty="0">
                <a:latin typeface="Tahoma"/>
                <a:cs typeface="Tahoma"/>
              </a:rPr>
              <a:t> </a:t>
            </a:r>
            <a:r>
              <a:rPr sz="2700" spc="-25" dirty="0">
                <a:latin typeface="Tahoma"/>
                <a:cs typeface="Tahoma"/>
              </a:rPr>
              <a:t>For</a:t>
            </a:r>
            <a:r>
              <a:rPr sz="2700" spc="-10" dirty="0">
                <a:latin typeface="Tahoma"/>
                <a:cs typeface="Tahoma"/>
              </a:rPr>
              <a:t> advanced</a:t>
            </a:r>
            <a:r>
              <a:rPr sz="2700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stage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disease</a:t>
            </a:r>
            <a:r>
              <a:rPr sz="2700" dirty="0">
                <a:latin typeface="Tahoma"/>
                <a:cs typeface="Tahoma"/>
              </a:rPr>
              <a:t> ) </a:t>
            </a:r>
            <a:r>
              <a:rPr sz="2700" spc="5" dirty="0">
                <a:latin typeface="Tahoma"/>
                <a:cs typeface="Tahoma"/>
              </a:rPr>
              <a:t> </a:t>
            </a:r>
            <a:r>
              <a:rPr sz="2700" spc="-10" dirty="0">
                <a:latin typeface="Tahoma"/>
                <a:cs typeface="Tahoma"/>
              </a:rPr>
              <a:t>(Bleomycin</a:t>
            </a:r>
            <a:r>
              <a:rPr sz="2700" spc="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, </a:t>
            </a:r>
            <a:r>
              <a:rPr sz="2700" spc="-5" dirty="0">
                <a:latin typeface="Tahoma"/>
                <a:cs typeface="Tahoma"/>
              </a:rPr>
              <a:t>Etoposide</a:t>
            </a:r>
            <a:r>
              <a:rPr sz="2700" dirty="0">
                <a:latin typeface="Tahoma"/>
                <a:cs typeface="Tahoma"/>
              </a:rPr>
              <a:t> ,</a:t>
            </a:r>
            <a:r>
              <a:rPr sz="2700" spc="-5" dirty="0">
                <a:latin typeface="Tahoma"/>
                <a:cs typeface="Tahoma"/>
              </a:rPr>
              <a:t> </a:t>
            </a:r>
            <a:r>
              <a:rPr sz="2700" spc="-10" dirty="0">
                <a:latin typeface="Tahoma"/>
                <a:cs typeface="Tahoma"/>
              </a:rPr>
              <a:t>Doxorubicin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, </a:t>
            </a:r>
            <a:r>
              <a:rPr sz="2700" spc="5" dirty="0">
                <a:latin typeface="Tahoma"/>
                <a:cs typeface="Tahoma"/>
              </a:rPr>
              <a:t> </a:t>
            </a:r>
            <a:r>
              <a:rPr sz="2700" spc="-10" dirty="0">
                <a:latin typeface="Tahoma"/>
                <a:cs typeface="Tahoma"/>
              </a:rPr>
              <a:t>Cyclophosphamide</a:t>
            </a:r>
            <a:r>
              <a:rPr sz="2700" spc="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,</a:t>
            </a:r>
            <a:r>
              <a:rPr sz="2700" spc="5" dirty="0">
                <a:latin typeface="Tahoma"/>
                <a:cs typeface="Tahoma"/>
              </a:rPr>
              <a:t> </a:t>
            </a:r>
            <a:r>
              <a:rPr sz="2700" spc="-10" dirty="0">
                <a:latin typeface="Tahoma"/>
                <a:cs typeface="Tahoma"/>
              </a:rPr>
              <a:t>Vincristine</a:t>
            </a:r>
            <a:r>
              <a:rPr sz="2700" spc="2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,</a:t>
            </a:r>
            <a:r>
              <a:rPr sz="2700" spc="10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Procarbazine</a:t>
            </a:r>
            <a:r>
              <a:rPr sz="2700" spc="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, </a:t>
            </a:r>
            <a:r>
              <a:rPr sz="2700" spc="-825" dirty="0">
                <a:latin typeface="Tahoma"/>
                <a:cs typeface="Tahoma"/>
              </a:rPr>
              <a:t> </a:t>
            </a:r>
            <a:r>
              <a:rPr sz="2700" spc="-10" dirty="0">
                <a:latin typeface="Tahoma"/>
                <a:cs typeface="Tahoma"/>
              </a:rPr>
              <a:t>Prednisolone)</a:t>
            </a:r>
            <a:endParaRPr sz="27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444964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038" y="277691"/>
            <a:ext cx="8289440" cy="118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7472" y="383540"/>
            <a:ext cx="3369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PROGNOSTIC</a:t>
            </a:r>
            <a:r>
              <a:rPr spc="-20" dirty="0"/>
              <a:t> </a:t>
            </a:r>
            <a:r>
              <a:rPr spc="-50" dirty="0"/>
              <a:t>FACTORS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18869"/>
            <a:ext cx="6594475" cy="4293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3700" spc="-10" dirty="0">
                <a:latin typeface="Tahoma"/>
                <a:cs typeface="Tahoma"/>
              </a:rPr>
              <a:t>Prognosis</a:t>
            </a:r>
            <a:endParaRPr sz="3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5" dirty="0">
                <a:latin typeface="Tahoma"/>
                <a:cs typeface="Tahoma"/>
              </a:rPr>
              <a:t>FAVORABLE:</a:t>
            </a:r>
            <a:endParaRPr sz="2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Tahoma"/>
                <a:cs typeface="Tahoma"/>
              </a:rPr>
              <a:t>&lt;10,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spc="-190" dirty="0">
                <a:latin typeface="Tahoma"/>
                <a:cs typeface="Tahoma"/>
              </a:rPr>
              <a:t>F,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spc="-20" dirty="0">
                <a:latin typeface="Tahoma"/>
                <a:cs typeface="Tahoma"/>
              </a:rPr>
              <a:t>favorable</a:t>
            </a:r>
            <a:r>
              <a:rPr sz="2700" spc="15" dirty="0">
                <a:latin typeface="Tahoma"/>
                <a:cs typeface="Tahoma"/>
              </a:rPr>
              <a:t> </a:t>
            </a:r>
            <a:r>
              <a:rPr sz="2700" spc="-10" dirty="0">
                <a:latin typeface="Tahoma"/>
                <a:cs typeface="Tahoma"/>
              </a:rPr>
              <a:t>subtypes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(LP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and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NS)</a:t>
            </a:r>
            <a:endParaRPr sz="2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Tahoma"/>
                <a:cs typeface="Tahoma"/>
              </a:rPr>
              <a:t>and</a:t>
            </a:r>
            <a:endParaRPr sz="2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Tahoma"/>
                <a:cs typeface="Tahoma"/>
              </a:rPr>
              <a:t>Stage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I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non-bulky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disease</a:t>
            </a:r>
            <a:endParaRPr sz="2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5" dirty="0">
                <a:latin typeface="Tahoma"/>
                <a:cs typeface="Tahoma"/>
              </a:rPr>
              <a:t>UNFAVORABLE</a:t>
            </a:r>
            <a:r>
              <a:rPr sz="2700" spc="-5" dirty="0">
                <a:latin typeface="Tahoma"/>
                <a:cs typeface="Tahoma"/>
              </a:rPr>
              <a:t>:</a:t>
            </a:r>
            <a:endParaRPr sz="2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latin typeface="Tahoma"/>
                <a:cs typeface="Tahoma"/>
              </a:rPr>
              <a:t>Persistently</a:t>
            </a:r>
            <a:r>
              <a:rPr sz="2700" spc="5" dirty="0">
                <a:latin typeface="Tahoma"/>
                <a:cs typeface="Tahoma"/>
              </a:rPr>
              <a:t> </a:t>
            </a:r>
            <a:r>
              <a:rPr sz="2700" spc="-10" dirty="0">
                <a:latin typeface="Tahoma"/>
                <a:cs typeface="Tahoma"/>
              </a:rPr>
              <a:t>elevated</a:t>
            </a:r>
            <a:r>
              <a:rPr sz="2700" spc="5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ESR;</a:t>
            </a:r>
            <a:endParaRPr sz="2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Tahoma"/>
                <a:cs typeface="Tahoma"/>
              </a:rPr>
              <a:t>LD</a:t>
            </a:r>
            <a:r>
              <a:rPr sz="2700" spc="-60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histopathology;</a:t>
            </a:r>
            <a:endParaRPr sz="2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Tahoma"/>
                <a:cs typeface="Tahoma"/>
              </a:rPr>
              <a:t>bulky</a:t>
            </a:r>
            <a:r>
              <a:rPr sz="2700" spc="25" dirty="0">
                <a:latin typeface="Tahoma"/>
                <a:cs typeface="Tahoma"/>
              </a:rPr>
              <a:t> </a:t>
            </a:r>
            <a:r>
              <a:rPr sz="2700" spc="-10" dirty="0">
                <a:latin typeface="Tahoma"/>
                <a:cs typeface="Tahoma"/>
              </a:rPr>
              <a:t>disease--largest</a:t>
            </a:r>
            <a:r>
              <a:rPr sz="2700" spc="10" dirty="0">
                <a:latin typeface="Tahoma"/>
                <a:cs typeface="Tahoma"/>
              </a:rPr>
              <a:t> </a:t>
            </a:r>
            <a:r>
              <a:rPr sz="2700" spc="-10" dirty="0">
                <a:latin typeface="Tahoma"/>
                <a:cs typeface="Tahoma"/>
              </a:rPr>
              <a:t>dimension</a:t>
            </a:r>
            <a:r>
              <a:rPr sz="2700" dirty="0">
                <a:latin typeface="Tahoma"/>
                <a:cs typeface="Tahoma"/>
              </a:rPr>
              <a:t> &gt;10cm;</a:t>
            </a:r>
            <a:endParaRPr sz="2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Tahoma"/>
                <a:cs typeface="Tahoma"/>
              </a:rPr>
              <a:t>B</a:t>
            </a:r>
            <a:r>
              <a:rPr sz="2700" spc="-45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symptoms;</a:t>
            </a:r>
            <a:endParaRPr sz="27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475931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925" y="9466"/>
            <a:ext cx="8950074" cy="10981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0654" y="101295"/>
            <a:ext cx="4050029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5" dirty="0"/>
              <a:t>LONG</a:t>
            </a:r>
            <a:r>
              <a:rPr sz="2600" spc="-35" dirty="0"/>
              <a:t> </a:t>
            </a:r>
            <a:r>
              <a:rPr sz="2600" spc="-5" dirty="0"/>
              <a:t>TERM</a:t>
            </a:r>
            <a:r>
              <a:rPr sz="2600" spc="-15" dirty="0"/>
              <a:t> </a:t>
            </a:r>
            <a:r>
              <a:rPr sz="2600" spc="-20" dirty="0"/>
              <a:t>COMPLICATIONS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307340" y="1089174"/>
            <a:ext cx="6397625" cy="51466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latin typeface="Tahoma"/>
                <a:cs typeface="Tahoma"/>
              </a:rPr>
              <a:t>Secondary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malignancy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Acute </a:t>
            </a:r>
            <a:r>
              <a:rPr sz="2800" spc="-10" dirty="0">
                <a:latin typeface="Tahoma"/>
                <a:cs typeface="Tahoma"/>
              </a:rPr>
              <a:t>Myelogenous</a:t>
            </a:r>
            <a:r>
              <a:rPr sz="2800" spc="3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Leukemia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Non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Hodgkin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lymphoma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2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Carcinomas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of breast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, lungs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&amp;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thyroid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Short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stature</a:t>
            </a:r>
            <a:endParaRPr sz="2800">
              <a:latin typeface="Tahoma"/>
              <a:cs typeface="Tahoma"/>
            </a:endParaRPr>
          </a:p>
          <a:p>
            <a:pPr marL="12700" marR="3945890">
              <a:lnSpc>
                <a:spcPct val="120000"/>
              </a:lnSpc>
            </a:pPr>
            <a:r>
              <a:rPr sz="2800" spc="-10" dirty="0">
                <a:latin typeface="Tahoma"/>
                <a:cs typeface="Tahoma"/>
              </a:rPr>
              <a:t>Hypot</a:t>
            </a:r>
            <a:r>
              <a:rPr sz="2800" spc="-25" dirty="0">
                <a:latin typeface="Tahoma"/>
                <a:cs typeface="Tahoma"/>
              </a:rPr>
              <a:t>h</a:t>
            </a:r>
            <a:r>
              <a:rPr sz="2800" spc="-10" dirty="0">
                <a:latin typeface="Tahoma"/>
                <a:cs typeface="Tahoma"/>
              </a:rPr>
              <a:t>y</a:t>
            </a:r>
            <a:r>
              <a:rPr sz="2800" spc="-20" dirty="0">
                <a:latin typeface="Tahoma"/>
                <a:cs typeface="Tahoma"/>
              </a:rPr>
              <a:t>r</a:t>
            </a:r>
            <a:r>
              <a:rPr sz="2800" spc="-5" dirty="0">
                <a:latin typeface="Tahoma"/>
                <a:cs typeface="Tahoma"/>
              </a:rPr>
              <a:t>oidism  </a:t>
            </a:r>
            <a:r>
              <a:rPr sz="2800" spc="-10" dirty="0">
                <a:latin typeface="Tahoma"/>
                <a:cs typeface="Tahoma"/>
              </a:rPr>
              <a:t>Sterility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ahoma"/>
                <a:cs typeface="Tahoma"/>
              </a:rPr>
              <a:t>Dental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caries</a:t>
            </a:r>
            <a:endParaRPr sz="2800">
              <a:latin typeface="Tahoma"/>
              <a:cs typeface="Tahoma"/>
            </a:endParaRPr>
          </a:p>
          <a:p>
            <a:pPr marL="12700" marR="957580">
              <a:lnSpc>
                <a:spcPct val="120000"/>
              </a:lnSpc>
            </a:pPr>
            <a:r>
              <a:rPr sz="2800" spc="-10" dirty="0">
                <a:latin typeface="Tahoma"/>
                <a:cs typeface="Tahoma"/>
              </a:rPr>
              <a:t>Sub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clinical pulmonary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dysfunction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Ischemic</a:t>
            </a:r>
            <a:r>
              <a:rPr sz="2800" spc="-5" dirty="0">
                <a:latin typeface="Tahoma"/>
                <a:cs typeface="Tahoma"/>
              </a:rPr>
              <a:t> heart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disease</a:t>
            </a:r>
            <a:endParaRPr sz="28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741149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038" y="282241"/>
            <a:ext cx="8289440" cy="75560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23740" y="346328"/>
            <a:ext cx="109728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PROGNOSIS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340" y="1115488"/>
            <a:ext cx="3849370" cy="209359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950" b="0" i="1" spc="-75" dirty="0">
                <a:solidFill>
                  <a:srgbClr val="000000"/>
                </a:solidFill>
                <a:latin typeface="Tahoma"/>
                <a:cs typeface="Tahoma"/>
              </a:rPr>
              <a:t>Early</a:t>
            </a:r>
            <a:r>
              <a:rPr sz="2950" b="0" i="1" spc="-4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950" b="0" i="1" spc="-85" dirty="0">
                <a:solidFill>
                  <a:srgbClr val="000000"/>
                </a:solidFill>
                <a:latin typeface="Tahoma"/>
                <a:cs typeface="Tahoma"/>
              </a:rPr>
              <a:t>Stage</a:t>
            </a:r>
            <a:r>
              <a:rPr sz="2950" b="0" i="1" spc="-3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950" b="0" i="1" spc="-80" dirty="0">
                <a:solidFill>
                  <a:srgbClr val="000000"/>
                </a:solidFill>
                <a:latin typeface="Tahoma"/>
                <a:cs typeface="Tahoma"/>
              </a:rPr>
              <a:t>Disease</a:t>
            </a:r>
            <a:endParaRPr sz="2950">
              <a:latin typeface="Tahoma"/>
              <a:cs typeface="Tahoma"/>
            </a:endParaRPr>
          </a:p>
          <a:p>
            <a:pPr marL="12700" marR="5080">
              <a:lnSpc>
                <a:spcPct val="116900"/>
              </a:lnSpc>
              <a:spcBef>
                <a:spcPts val="75"/>
              </a:spcBef>
            </a:pPr>
            <a:r>
              <a:rPr b="0" spc="-5" dirty="0">
                <a:solidFill>
                  <a:srgbClr val="000000"/>
                </a:solidFill>
                <a:latin typeface="Tahoma"/>
                <a:cs typeface="Tahoma"/>
              </a:rPr>
              <a:t>5</a:t>
            </a:r>
            <a:r>
              <a:rPr b="0" spc="-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b="0" spc="-15" dirty="0">
                <a:solidFill>
                  <a:srgbClr val="000000"/>
                </a:solidFill>
                <a:latin typeface="Tahoma"/>
                <a:cs typeface="Tahoma"/>
              </a:rPr>
              <a:t>year</a:t>
            </a:r>
            <a:r>
              <a:rPr b="0" spc="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b="0" spc="-15" dirty="0">
                <a:solidFill>
                  <a:srgbClr val="000000"/>
                </a:solidFill>
                <a:latin typeface="Tahoma"/>
                <a:cs typeface="Tahoma"/>
              </a:rPr>
              <a:t>survival</a:t>
            </a:r>
            <a:r>
              <a:rPr b="0" spc="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b="0" spc="-10" dirty="0">
                <a:solidFill>
                  <a:srgbClr val="000000"/>
                </a:solidFill>
                <a:latin typeface="Tahoma"/>
                <a:cs typeface="Tahoma"/>
              </a:rPr>
              <a:t>….95% </a:t>
            </a:r>
            <a:r>
              <a:rPr b="0" spc="-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950" b="0" i="1" spc="-90" dirty="0">
                <a:solidFill>
                  <a:srgbClr val="000000"/>
                </a:solidFill>
                <a:latin typeface="Tahoma"/>
                <a:cs typeface="Tahoma"/>
              </a:rPr>
              <a:t>Advanced</a:t>
            </a:r>
            <a:r>
              <a:rPr sz="2950" b="0" i="1" spc="-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950" b="0" i="1" spc="-85" dirty="0">
                <a:solidFill>
                  <a:srgbClr val="000000"/>
                </a:solidFill>
                <a:latin typeface="Tahoma"/>
                <a:cs typeface="Tahoma"/>
              </a:rPr>
              <a:t>Stage</a:t>
            </a:r>
            <a:r>
              <a:rPr sz="2950" b="0" i="1" spc="-5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950" b="0" i="1" spc="-80" dirty="0">
                <a:solidFill>
                  <a:srgbClr val="000000"/>
                </a:solidFill>
                <a:latin typeface="Tahoma"/>
                <a:cs typeface="Tahoma"/>
              </a:rPr>
              <a:t>Disease </a:t>
            </a:r>
            <a:r>
              <a:rPr sz="2950" b="0" i="1" spc="-90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b="0" spc="-5" dirty="0">
                <a:solidFill>
                  <a:srgbClr val="000000"/>
                </a:solidFill>
                <a:latin typeface="Tahoma"/>
                <a:cs typeface="Tahoma"/>
              </a:rPr>
              <a:t>5</a:t>
            </a:r>
            <a:r>
              <a:rPr b="0" spc="-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b="0" spc="-15" dirty="0">
                <a:solidFill>
                  <a:srgbClr val="000000"/>
                </a:solidFill>
                <a:latin typeface="Tahoma"/>
                <a:cs typeface="Tahoma"/>
              </a:rPr>
              <a:t>year</a:t>
            </a:r>
            <a:r>
              <a:rPr b="0" spc="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b="0" spc="-15" dirty="0">
                <a:solidFill>
                  <a:srgbClr val="000000"/>
                </a:solidFill>
                <a:latin typeface="Tahoma"/>
                <a:cs typeface="Tahoma"/>
              </a:rPr>
              <a:t>survival</a:t>
            </a:r>
            <a:r>
              <a:rPr b="0" spc="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b="0" spc="-10" dirty="0">
                <a:solidFill>
                  <a:srgbClr val="000000"/>
                </a:solidFill>
                <a:latin typeface="Tahoma"/>
                <a:cs typeface="Tahoma"/>
              </a:rPr>
              <a:t>….90%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3186555"/>
            <a:ext cx="6172200" cy="2071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3055">
              <a:lnSpc>
                <a:spcPct val="113999"/>
              </a:lnSpc>
              <a:spcBef>
                <a:spcPts val="100"/>
              </a:spcBef>
            </a:pPr>
            <a:r>
              <a:rPr sz="2950" i="1" spc="-85" dirty="0">
                <a:latin typeface="Tahoma"/>
                <a:cs typeface="Tahoma"/>
              </a:rPr>
              <a:t>Relapses</a:t>
            </a:r>
            <a:r>
              <a:rPr sz="2950" i="1" spc="-40" dirty="0">
                <a:latin typeface="Tahoma"/>
                <a:cs typeface="Tahoma"/>
              </a:rPr>
              <a:t> </a:t>
            </a:r>
            <a:r>
              <a:rPr sz="2950" i="1" spc="-100" dirty="0">
                <a:latin typeface="Tahoma"/>
                <a:cs typeface="Tahoma"/>
              </a:rPr>
              <a:t>common</a:t>
            </a:r>
            <a:r>
              <a:rPr sz="2950" i="1" spc="-50" dirty="0">
                <a:latin typeface="Tahoma"/>
                <a:cs typeface="Tahoma"/>
              </a:rPr>
              <a:t> </a:t>
            </a:r>
            <a:r>
              <a:rPr sz="2950" i="1" spc="-75" dirty="0">
                <a:latin typeface="Tahoma"/>
                <a:cs typeface="Tahoma"/>
              </a:rPr>
              <a:t>within</a:t>
            </a:r>
            <a:r>
              <a:rPr sz="2950" i="1" spc="-50" dirty="0">
                <a:latin typeface="Tahoma"/>
                <a:cs typeface="Tahoma"/>
              </a:rPr>
              <a:t> </a:t>
            </a:r>
            <a:r>
              <a:rPr sz="2950" i="1" spc="-60" dirty="0">
                <a:latin typeface="Tahoma"/>
                <a:cs typeface="Tahoma"/>
              </a:rPr>
              <a:t>first</a:t>
            </a:r>
            <a:r>
              <a:rPr sz="2950" i="1" spc="-40" dirty="0">
                <a:latin typeface="Tahoma"/>
                <a:cs typeface="Tahoma"/>
              </a:rPr>
              <a:t> </a:t>
            </a:r>
            <a:r>
              <a:rPr sz="2950" i="1" spc="-85" dirty="0">
                <a:latin typeface="Tahoma"/>
                <a:cs typeface="Tahoma"/>
              </a:rPr>
              <a:t>3</a:t>
            </a:r>
            <a:r>
              <a:rPr sz="2950" i="1" spc="-50" dirty="0">
                <a:latin typeface="Tahoma"/>
                <a:cs typeface="Tahoma"/>
              </a:rPr>
              <a:t> </a:t>
            </a:r>
            <a:r>
              <a:rPr sz="2950" i="1" spc="-85" dirty="0">
                <a:latin typeface="Tahoma"/>
                <a:cs typeface="Tahoma"/>
              </a:rPr>
              <a:t>years </a:t>
            </a:r>
            <a:r>
              <a:rPr sz="2950" i="1" spc="-910" dirty="0">
                <a:latin typeface="Tahoma"/>
                <a:cs typeface="Tahoma"/>
              </a:rPr>
              <a:t> </a:t>
            </a:r>
            <a:r>
              <a:rPr sz="2950" i="1" spc="-90" dirty="0">
                <a:latin typeface="Tahoma"/>
                <a:cs typeface="Tahoma"/>
              </a:rPr>
              <a:t>from</a:t>
            </a:r>
            <a:r>
              <a:rPr sz="2950" i="1" spc="-50" dirty="0">
                <a:latin typeface="Tahoma"/>
                <a:cs typeface="Tahoma"/>
              </a:rPr>
              <a:t> </a:t>
            </a:r>
            <a:r>
              <a:rPr sz="2950" i="1" spc="-70" dirty="0">
                <a:latin typeface="Tahoma"/>
                <a:cs typeface="Tahoma"/>
              </a:rPr>
              <a:t>diagnosis</a:t>
            </a:r>
            <a:endParaRPr sz="2950">
              <a:latin typeface="Tahoma"/>
              <a:cs typeface="Tahoma"/>
            </a:endParaRPr>
          </a:p>
          <a:p>
            <a:pPr marL="12700" marR="5080">
              <a:lnSpc>
                <a:spcPts val="4029"/>
              </a:lnSpc>
              <a:spcBef>
                <a:spcPts val="75"/>
              </a:spcBef>
            </a:pPr>
            <a:r>
              <a:rPr sz="2800" spc="-15" dirty="0">
                <a:latin typeface="Tahoma"/>
                <a:cs typeface="Tahoma"/>
              </a:rPr>
              <a:t>Relapses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treated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with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Autologous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Stem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Cell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Transplantation</a:t>
            </a:r>
            <a:endParaRPr sz="28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959597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3392" y="3174836"/>
            <a:ext cx="4951098" cy="137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665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038" y="0"/>
            <a:ext cx="8289440" cy="118533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13252" y="108966"/>
            <a:ext cx="2317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EPIDE</a:t>
            </a:r>
            <a:r>
              <a:rPr dirty="0"/>
              <a:t>M</a:t>
            </a:r>
            <a:r>
              <a:rPr spc="-5" dirty="0"/>
              <a:t>IO</a:t>
            </a:r>
            <a:r>
              <a:rPr spc="-45" dirty="0"/>
              <a:t>L</a:t>
            </a:r>
            <a:r>
              <a:rPr spc="-10" dirty="0"/>
              <a:t>O</a:t>
            </a:r>
            <a:r>
              <a:rPr spc="-45" dirty="0"/>
              <a:t>G</a:t>
            </a:r>
            <a:r>
              <a:rPr spc="-5" dirty="0"/>
              <a:t>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140" y="1144651"/>
            <a:ext cx="8514080" cy="549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9652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Tahoma"/>
                <a:cs typeface="Tahoma"/>
              </a:rPr>
              <a:t>6% of </a:t>
            </a:r>
            <a:r>
              <a:rPr sz="2600" spc="-5" dirty="0">
                <a:latin typeface="Tahoma"/>
                <a:cs typeface="Tahoma"/>
              </a:rPr>
              <a:t>childhood cancer </a:t>
            </a:r>
            <a:r>
              <a:rPr sz="2600" spc="5" dirty="0">
                <a:latin typeface="Tahoma"/>
                <a:cs typeface="Tahoma"/>
              </a:rPr>
              <a:t>60% </a:t>
            </a:r>
            <a:r>
              <a:rPr sz="2600" dirty="0">
                <a:latin typeface="Tahoma"/>
                <a:cs typeface="Tahoma"/>
              </a:rPr>
              <a:t>of all lymphomas in </a:t>
            </a:r>
            <a:r>
              <a:rPr sz="2600" spc="-80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children(M:F</a:t>
            </a:r>
            <a:r>
              <a:rPr sz="2600" spc="-2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2.5:1)</a:t>
            </a:r>
            <a:endParaRPr sz="26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Tahoma"/>
                <a:cs typeface="Tahoma"/>
              </a:rPr>
              <a:t>8-10% of all malignancies in </a:t>
            </a:r>
            <a:r>
              <a:rPr sz="2600" spc="-5" dirty="0">
                <a:latin typeface="Tahoma"/>
                <a:cs typeface="Tahoma"/>
              </a:rPr>
              <a:t>children </a:t>
            </a:r>
            <a:r>
              <a:rPr sz="2600" dirty="0">
                <a:latin typeface="Tahoma"/>
                <a:cs typeface="Tahoma"/>
              </a:rPr>
              <a:t>between </a:t>
            </a:r>
            <a:r>
              <a:rPr sz="2600" spc="-5" dirty="0">
                <a:latin typeface="Tahoma"/>
                <a:cs typeface="Tahoma"/>
              </a:rPr>
              <a:t>5- 19 yrs </a:t>
            </a:r>
            <a:r>
              <a:rPr sz="2600" spc="-80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of</a:t>
            </a:r>
            <a:r>
              <a:rPr sz="2600" spc="-1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age</a:t>
            </a:r>
            <a:endParaRPr sz="26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SzPct val="94545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50" b="1" i="1" spc="-90" dirty="0">
                <a:latin typeface="Tahoma"/>
                <a:cs typeface="Tahoma"/>
              </a:rPr>
              <a:t>Secondary</a:t>
            </a:r>
            <a:r>
              <a:rPr sz="2750" b="1" i="1" spc="-55" dirty="0">
                <a:latin typeface="Tahoma"/>
                <a:cs typeface="Tahoma"/>
              </a:rPr>
              <a:t> </a:t>
            </a:r>
            <a:r>
              <a:rPr sz="2750" b="1" i="1" spc="-85" dirty="0">
                <a:latin typeface="Tahoma"/>
                <a:cs typeface="Tahoma"/>
              </a:rPr>
              <a:t>causes</a:t>
            </a:r>
            <a:r>
              <a:rPr sz="2750" b="1" i="1" spc="-50" dirty="0">
                <a:latin typeface="Tahoma"/>
                <a:cs typeface="Tahoma"/>
              </a:rPr>
              <a:t> </a:t>
            </a:r>
            <a:r>
              <a:rPr sz="2750" b="1" i="1" spc="-80" dirty="0">
                <a:latin typeface="Tahoma"/>
                <a:cs typeface="Tahoma"/>
              </a:rPr>
              <a:t>of</a:t>
            </a:r>
            <a:r>
              <a:rPr sz="2750" b="1" i="1" spc="-65" dirty="0">
                <a:latin typeface="Tahoma"/>
                <a:cs typeface="Tahoma"/>
              </a:rPr>
              <a:t> </a:t>
            </a:r>
            <a:r>
              <a:rPr sz="2750" b="1" i="1" spc="-105" dirty="0">
                <a:latin typeface="Tahoma"/>
                <a:cs typeface="Tahoma"/>
              </a:rPr>
              <a:t>NHL</a:t>
            </a:r>
            <a:r>
              <a:rPr sz="2750" b="1" i="1" spc="-65" dirty="0">
                <a:latin typeface="Tahoma"/>
                <a:cs typeface="Tahoma"/>
              </a:rPr>
              <a:t> </a:t>
            </a:r>
            <a:r>
              <a:rPr sz="2750" b="1" i="1" spc="-70" dirty="0">
                <a:latin typeface="Tahoma"/>
                <a:cs typeface="Tahoma"/>
              </a:rPr>
              <a:t>include</a:t>
            </a:r>
            <a:r>
              <a:rPr sz="2600" spc="-70" dirty="0">
                <a:latin typeface="Tahoma"/>
                <a:cs typeface="Tahoma"/>
              </a:rPr>
              <a:t>;</a:t>
            </a:r>
            <a:endParaRPr sz="26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95"/>
              </a:spcBef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latin typeface="Tahoma"/>
                <a:cs typeface="Tahoma"/>
              </a:rPr>
              <a:t>Inherited</a:t>
            </a:r>
            <a:r>
              <a:rPr sz="2600" spc="-2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/ </a:t>
            </a:r>
            <a:r>
              <a:rPr sz="2600" spc="-5" dirty="0">
                <a:latin typeface="Tahoma"/>
                <a:cs typeface="Tahoma"/>
              </a:rPr>
              <a:t>acquired</a:t>
            </a:r>
            <a:r>
              <a:rPr sz="2600" spc="-3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immune</a:t>
            </a:r>
            <a:r>
              <a:rPr sz="2600" spc="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deficiencies</a:t>
            </a:r>
            <a:endParaRPr sz="26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30"/>
              </a:spcBef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latin typeface="Tahoma"/>
                <a:cs typeface="Tahoma"/>
              </a:rPr>
              <a:t>Viruses</a:t>
            </a:r>
            <a:endParaRPr sz="26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Font typeface="Wingdings"/>
              <a:buChar char=""/>
              <a:tabLst>
                <a:tab pos="355600" algn="l"/>
              </a:tabLst>
            </a:pPr>
            <a:r>
              <a:rPr sz="2600" spc="-5" dirty="0">
                <a:latin typeface="Tahoma"/>
                <a:cs typeface="Tahoma"/>
              </a:rPr>
              <a:t>HIV</a:t>
            </a:r>
            <a:endParaRPr sz="26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latin typeface="Tahoma"/>
                <a:cs typeface="Tahoma"/>
              </a:rPr>
              <a:t>EBV</a:t>
            </a:r>
            <a:endParaRPr sz="26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Wingdings"/>
              <a:buChar char=""/>
              <a:tabLst>
                <a:tab pos="355600" algn="l"/>
              </a:tabLst>
            </a:pPr>
            <a:r>
              <a:rPr sz="2600" spc="-15" dirty="0">
                <a:latin typeface="Tahoma"/>
                <a:cs typeface="Tahoma"/>
              </a:rPr>
              <a:t>Post</a:t>
            </a:r>
            <a:r>
              <a:rPr sz="2600" spc="-5" dirty="0">
                <a:latin typeface="Tahoma"/>
                <a:cs typeface="Tahoma"/>
              </a:rPr>
              <a:t> </a:t>
            </a:r>
            <a:r>
              <a:rPr sz="2600" spc="-90" dirty="0">
                <a:latin typeface="Tahoma"/>
                <a:cs typeface="Tahoma"/>
              </a:rPr>
              <a:t>BMT,</a:t>
            </a:r>
            <a:r>
              <a:rPr sz="2600" spc="-25" dirty="0">
                <a:latin typeface="Tahoma"/>
                <a:cs typeface="Tahoma"/>
              </a:rPr>
              <a:t> </a:t>
            </a:r>
            <a:r>
              <a:rPr sz="2600" spc="-15" dirty="0">
                <a:latin typeface="Tahoma"/>
                <a:cs typeface="Tahoma"/>
              </a:rPr>
              <a:t>Post</a:t>
            </a:r>
            <a:r>
              <a:rPr sz="2600" spc="-5" dirty="0">
                <a:latin typeface="Tahoma"/>
                <a:cs typeface="Tahoma"/>
              </a:rPr>
              <a:t> solid</a:t>
            </a:r>
            <a:r>
              <a:rPr sz="260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organ</a:t>
            </a:r>
            <a:r>
              <a:rPr sz="2600" spc="-1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transplant</a:t>
            </a:r>
            <a:endParaRPr sz="26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Wingdings"/>
              <a:buChar char=""/>
              <a:tabLst>
                <a:tab pos="355600" algn="l"/>
              </a:tabLst>
            </a:pPr>
            <a:r>
              <a:rPr sz="2600" spc="-5" dirty="0">
                <a:latin typeface="Tahoma"/>
                <a:cs typeface="Tahoma"/>
              </a:rPr>
              <a:t>Ataxia</a:t>
            </a:r>
            <a:r>
              <a:rPr sz="2600" spc="-30" dirty="0">
                <a:latin typeface="Tahoma"/>
                <a:cs typeface="Tahoma"/>
              </a:rPr>
              <a:t> </a:t>
            </a:r>
            <a:r>
              <a:rPr sz="2600" spc="-25" dirty="0">
                <a:latin typeface="Tahoma"/>
                <a:cs typeface="Tahoma"/>
              </a:rPr>
              <a:t>Telangiectasia</a:t>
            </a:r>
            <a:endParaRPr sz="26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latin typeface="Tahoma"/>
                <a:cs typeface="Tahoma"/>
              </a:rPr>
              <a:t>Bloom</a:t>
            </a:r>
            <a:r>
              <a:rPr sz="2600" spc="-2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syndrome</a:t>
            </a:r>
            <a:endParaRPr sz="26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72769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4606" y="6447975"/>
            <a:ext cx="23558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7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7582" y="1787728"/>
            <a:ext cx="7091045" cy="1490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679065">
              <a:lnSpc>
                <a:spcPct val="100200"/>
              </a:lnSpc>
              <a:spcBef>
                <a:spcPts val="90"/>
              </a:spcBef>
            </a:pPr>
            <a:r>
              <a:rPr sz="4800" b="1" spc="-5" dirty="0">
                <a:latin typeface="Comic Sans MS"/>
                <a:cs typeface="Comic Sans MS"/>
              </a:rPr>
              <a:t>Acute </a:t>
            </a:r>
            <a:r>
              <a:rPr sz="4800" b="1" dirty="0">
                <a:latin typeface="Comic Sans MS"/>
                <a:cs typeface="Comic Sans MS"/>
              </a:rPr>
              <a:t> </a:t>
            </a:r>
            <a:r>
              <a:rPr sz="4800" b="1" spc="-5" dirty="0">
                <a:latin typeface="Comic Sans MS"/>
                <a:cs typeface="Comic Sans MS"/>
              </a:rPr>
              <a:t>LymphoblasticLeukaemia</a:t>
            </a:r>
            <a:endParaRPr sz="4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438" y="291407"/>
            <a:ext cx="8518039" cy="118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7539" y="398144"/>
            <a:ext cx="5099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PATHOLOGICAL</a:t>
            </a:r>
            <a:r>
              <a:rPr spc="-5" dirty="0"/>
              <a:t> SUB</a:t>
            </a:r>
            <a:r>
              <a:rPr spc="-15" dirty="0"/>
              <a:t> </a:t>
            </a:r>
            <a:r>
              <a:rPr spc="-10" dirty="0"/>
              <a:t>TYPES</a:t>
            </a:r>
            <a:r>
              <a:rPr spc="-15" dirty="0"/>
              <a:t> </a:t>
            </a:r>
            <a:r>
              <a:rPr spc="-5" dirty="0"/>
              <a:t>OF</a:t>
            </a:r>
            <a:r>
              <a:rPr spc="-10" dirty="0"/>
              <a:t> </a:t>
            </a:r>
            <a:r>
              <a:rPr spc="-5" dirty="0"/>
              <a:t>NHL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0" y="1538350"/>
            <a:ext cx="304800" cy="3688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0" y="2855341"/>
            <a:ext cx="304800" cy="3688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0" y="4172458"/>
            <a:ext cx="304800" cy="36880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0" y="5489447"/>
            <a:ext cx="304800" cy="36880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83540" y="1452245"/>
            <a:ext cx="5248275" cy="52939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59079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latin typeface="Tahoma"/>
                <a:cs typeface="Tahoma"/>
              </a:rPr>
              <a:t>Burkitt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Lymphoma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Tahoma"/>
                <a:cs typeface="Tahoma"/>
              </a:rPr>
              <a:t>40%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of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NHL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ahoma"/>
                <a:cs typeface="Tahoma"/>
              </a:rPr>
              <a:t>B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Cell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Origin</a:t>
            </a:r>
            <a:endParaRPr sz="2400">
              <a:latin typeface="Tahoma"/>
              <a:cs typeface="Tahoma"/>
            </a:endParaRPr>
          </a:p>
          <a:p>
            <a:pPr marL="259079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Tahoma"/>
                <a:cs typeface="Tahoma"/>
              </a:rPr>
              <a:t>Lymphoblastic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Lymphoma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Tahoma"/>
                <a:cs typeface="Tahoma"/>
              </a:rPr>
              <a:t>30%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of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NHL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Tahoma"/>
                <a:cs typeface="Tahoma"/>
              </a:rPr>
              <a:t>80%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Cell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Origin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&amp;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20%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Cell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Origin</a:t>
            </a:r>
            <a:endParaRPr sz="2400">
              <a:latin typeface="Tahoma"/>
              <a:cs typeface="Tahoma"/>
            </a:endParaRPr>
          </a:p>
          <a:p>
            <a:pPr marL="259079">
              <a:lnSpc>
                <a:spcPct val="100000"/>
              </a:lnSpc>
              <a:spcBef>
                <a:spcPts val="575"/>
              </a:spcBef>
            </a:pPr>
            <a:r>
              <a:rPr sz="2400" b="1" spc="-10" dirty="0">
                <a:latin typeface="Tahoma"/>
                <a:cs typeface="Tahoma"/>
              </a:rPr>
              <a:t>Diffuse </a:t>
            </a:r>
            <a:r>
              <a:rPr sz="2400" b="1" spc="-5" dirty="0">
                <a:latin typeface="Tahoma"/>
                <a:cs typeface="Tahoma"/>
              </a:rPr>
              <a:t>Large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B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Cell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Lymphoma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Tahoma"/>
                <a:cs typeface="Tahoma"/>
              </a:rPr>
              <a:t>20%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of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NHL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ahoma"/>
                <a:cs typeface="Tahoma"/>
              </a:rPr>
              <a:t>B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Cell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Origin</a:t>
            </a:r>
            <a:endParaRPr sz="2400">
              <a:latin typeface="Tahoma"/>
              <a:cs typeface="Tahoma"/>
            </a:endParaRPr>
          </a:p>
          <a:p>
            <a:pPr marL="259079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latin typeface="Tahoma"/>
                <a:cs typeface="Tahoma"/>
              </a:rPr>
              <a:t>Anaplastic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Large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Cell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Lymphoma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Tahoma"/>
                <a:cs typeface="Tahoma"/>
              </a:rPr>
              <a:t>10%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of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NHL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Tahoma"/>
                <a:cs typeface="Tahoma"/>
              </a:rPr>
              <a:t>70%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Cell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Origin</a:t>
            </a:r>
            <a:endParaRPr sz="24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339330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858000" cy="2971800"/>
            <a:chOff x="0" y="0"/>
            <a:chExt cx="6858000" cy="2971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721275" cy="2895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2944" y="68"/>
              <a:ext cx="3115031" cy="2971731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581456"/>
            <a:ext cx="3730253" cy="24671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04944" y="3886134"/>
            <a:ext cx="3800819" cy="217176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907792"/>
            <a:ext cx="2036445" cy="3689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Burkitt</a:t>
            </a:r>
            <a:r>
              <a:rPr sz="18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15" dirty="0">
                <a:solidFill>
                  <a:srgbClr val="000000"/>
                </a:solidFill>
                <a:latin typeface="Arial"/>
                <a:cs typeface="Arial"/>
              </a:rPr>
              <a:t>Lymphoma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57600" y="2971800"/>
            <a:ext cx="3429000" cy="3689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1800" spc="-10" dirty="0">
                <a:latin typeface="Arial"/>
                <a:cs typeface="Arial"/>
              </a:rPr>
              <a:t>Diffuse</a:t>
            </a:r>
            <a:r>
              <a:rPr sz="1800" spc="-5" dirty="0">
                <a:latin typeface="Arial"/>
                <a:cs typeface="Arial"/>
              </a:rPr>
              <a:t> Large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Cell </a:t>
            </a:r>
            <a:r>
              <a:rPr sz="1800" spc="-15" dirty="0">
                <a:latin typeface="Arial"/>
                <a:cs typeface="Arial"/>
              </a:rPr>
              <a:t>Lymphoma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1000" y="6184391"/>
            <a:ext cx="2981325" cy="3689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1800" dirty="0">
                <a:latin typeface="Arial"/>
                <a:cs typeface="Arial"/>
              </a:rPr>
              <a:t>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lymphoblastic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Lymphoma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39411" y="6108191"/>
            <a:ext cx="3561715" cy="3689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sz="1800" spc="-5" dirty="0">
                <a:latin typeface="Arial"/>
                <a:cs typeface="Arial"/>
              </a:rPr>
              <a:t>Anaplastic Large Cell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Lymphoma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81587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" y="2283586"/>
            <a:ext cx="256032" cy="3078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pc="-15" dirty="0"/>
              <a:t>Lymphoblastic</a:t>
            </a:r>
            <a:r>
              <a:rPr spc="-35" dirty="0"/>
              <a:t> </a:t>
            </a:r>
            <a:r>
              <a:rPr dirty="0"/>
              <a:t>(30-35%)</a:t>
            </a:r>
          </a:p>
          <a:p>
            <a:pPr marL="12700" marR="5080" indent="205740">
              <a:lnSpc>
                <a:spcPct val="110000"/>
              </a:lnSpc>
              <a:spcBef>
                <a:spcPts val="5"/>
              </a:spcBef>
            </a:pPr>
            <a:r>
              <a:rPr dirty="0"/>
              <a:t>90 % </a:t>
            </a:r>
            <a:r>
              <a:rPr spc="-5" dirty="0"/>
              <a:t>immature </a:t>
            </a:r>
            <a:r>
              <a:rPr dirty="0"/>
              <a:t>T cells </a:t>
            </a:r>
            <a:r>
              <a:rPr spc="-10" dirty="0"/>
              <a:t>(very </a:t>
            </a:r>
            <a:r>
              <a:rPr spc="-5" dirty="0"/>
              <a:t>similar to </a:t>
            </a:r>
            <a:r>
              <a:rPr spc="-985" dirty="0"/>
              <a:t> </a:t>
            </a:r>
            <a:r>
              <a:rPr spc="-50" dirty="0"/>
              <a:t>T-ALL)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" y="3300044"/>
            <a:ext cx="256032" cy="3081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" y="3826128"/>
            <a:ext cx="256032" cy="3078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" y="4362577"/>
            <a:ext cx="256032" cy="3078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" y="5435803"/>
            <a:ext cx="256032" cy="30784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07340" y="3144542"/>
            <a:ext cx="7322820" cy="26403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18440" marR="981075">
              <a:lnSpc>
                <a:spcPct val="110700"/>
              </a:lnSpc>
              <a:spcBef>
                <a:spcPts val="70"/>
              </a:spcBef>
            </a:pPr>
            <a:r>
              <a:rPr sz="2800" spc="-10" dirty="0">
                <a:latin typeface="Tahoma"/>
                <a:cs typeface="Tahoma"/>
              </a:rPr>
              <a:t>remainder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pre-B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phenotype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(as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in ALL)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50-70% anterior mediastinum 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neck, </a:t>
            </a:r>
            <a:r>
              <a:rPr sz="3200" spc="-35" dirty="0">
                <a:latin typeface="Tahoma"/>
                <a:cs typeface="Tahoma"/>
              </a:rPr>
              <a:t>supraclavicular,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axillary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3200" dirty="0">
                <a:latin typeface="Tahoma"/>
                <a:cs typeface="Tahoma"/>
              </a:rPr>
              <a:t>adenopathy</a:t>
            </a:r>
            <a:endParaRPr sz="3200">
              <a:latin typeface="Tahoma"/>
              <a:cs typeface="Tahoma"/>
            </a:endParaRPr>
          </a:p>
          <a:p>
            <a:pPr marL="218440">
              <a:lnSpc>
                <a:spcPct val="100000"/>
              </a:lnSpc>
              <a:spcBef>
                <a:spcPts val="390"/>
              </a:spcBef>
            </a:pPr>
            <a:r>
              <a:rPr sz="3200" spc="-5" dirty="0">
                <a:latin typeface="Tahoma"/>
                <a:cs typeface="Tahoma"/>
              </a:rPr>
              <a:t>Classic:</a:t>
            </a:r>
            <a:r>
              <a:rPr sz="3200" dirty="0">
                <a:latin typeface="Tahoma"/>
                <a:cs typeface="Tahoma"/>
              </a:rPr>
              <a:t> older</a:t>
            </a:r>
            <a:r>
              <a:rPr sz="3200" spc="-5" dirty="0">
                <a:latin typeface="Tahoma"/>
                <a:cs typeface="Tahoma"/>
              </a:rPr>
              <a:t> child </a:t>
            </a:r>
            <a:r>
              <a:rPr sz="3200" dirty="0">
                <a:latin typeface="Tahoma"/>
                <a:cs typeface="Tahoma"/>
              </a:rPr>
              <a:t>with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intussusception</a:t>
            </a:r>
            <a:endParaRPr sz="32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210918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45297"/>
            <a:ext cx="5526405" cy="36112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latin typeface="Tahoma"/>
                <a:cs typeface="Tahoma"/>
              </a:rPr>
              <a:t>Small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non-cleaved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cell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(40-50%)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ahoma"/>
                <a:cs typeface="Tahoma"/>
              </a:rPr>
              <a:t>--Mature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B-cell</a:t>
            </a:r>
            <a:r>
              <a:rPr sz="2800" spc="-10" dirty="0">
                <a:latin typeface="Tahoma"/>
                <a:cs typeface="Tahoma"/>
              </a:rPr>
              <a:t> phenotype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ahoma"/>
                <a:cs typeface="Tahoma"/>
              </a:rPr>
              <a:t>--Burkitt's and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non-Burkitt's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Tahoma"/>
                <a:cs typeface="Tahoma"/>
              </a:rPr>
              <a:t>--90%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abdomen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10" dirty="0">
                <a:latin typeface="Tahoma"/>
                <a:cs typeface="Tahoma"/>
              </a:rPr>
              <a:t>--Ascites</a:t>
            </a:r>
            <a:r>
              <a:rPr sz="2800" spc="-2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and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intusussception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20000"/>
              </a:lnSpc>
            </a:pPr>
            <a:r>
              <a:rPr sz="2800" spc="-5" dirty="0">
                <a:latin typeface="Tahoma"/>
                <a:cs typeface="Tahoma"/>
              </a:rPr>
              <a:t>--Endemic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in </a:t>
            </a:r>
            <a:r>
              <a:rPr sz="2800" spc="-10" dirty="0">
                <a:latin typeface="Tahoma"/>
                <a:cs typeface="Tahoma"/>
              </a:rPr>
              <a:t>Africa </a:t>
            </a:r>
            <a:r>
              <a:rPr sz="2800" spc="-5" dirty="0">
                <a:latin typeface="Tahoma"/>
                <a:cs typeface="Tahoma"/>
              </a:rPr>
              <a:t>(Burkitt's),</a:t>
            </a:r>
            <a:r>
              <a:rPr sz="2800" spc="4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with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EBV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97%</a:t>
            </a:r>
            <a:endParaRPr sz="28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251938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45297"/>
            <a:ext cx="6656705" cy="51479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latin typeface="Tahoma"/>
                <a:cs typeface="Tahoma"/>
              </a:rPr>
              <a:t>Large-cell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lymphoma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(15-20%)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20000"/>
              </a:lnSpc>
              <a:spcBef>
                <a:spcPts val="5"/>
              </a:spcBef>
              <a:buChar char="-"/>
              <a:tabLst>
                <a:tab pos="252095" algn="l"/>
              </a:tabLst>
            </a:pPr>
            <a:r>
              <a:rPr sz="2800" spc="-5" dirty="0">
                <a:latin typeface="Tahoma"/>
                <a:cs typeface="Tahoma"/>
              </a:rPr>
              <a:t>Anaplastic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(Ki-1)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lymphoma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– ALK</a:t>
            </a:r>
            <a:r>
              <a:rPr sz="2800" spc="-10" dirty="0">
                <a:latin typeface="Tahoma"/>
                <a:cs typeface="Tahoma"/>
              </a:rPr>
              <a:t> fusion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protein</a:t>
            </a:r>
            <a:endParaRPr sz="2800">
              <a:latin typeface="Tahoma"/>
              <a:cs typeface="Tahoma"/>
            </a:endParaRPr>
          </a:p>
          <a:p>
            <a:pPr marL="251460" indent="-239395">
              <a:lnSpc>
                <a:spcPct val="100000"/>
              </a:lnSpc>
              <a:spcBef>
                <a:spcPts val="670"/>
              </a:spcBef>
              <a:buChar char="-"/>
              <a:tabLst>
                <a:tab pos="252095" algn="l"/>
              </a:tabLst>
            </a:pPr>
            <a:r>
              <a:rPr sz="2800" spc="-15" dirty="0">
                <a:latin typeface="Tahoma"/>
                <a:cs typeface="Tahoma"/>
              </a:rPr>
              <a:t>Diffuse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Large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B-cell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lymphoma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(DLBCL)</a:t>
            </a:r>
            <a:endParaRPr sz="2800">
              <a:latin typeface="Tahoma"/>
              <a:cs typeface="Tahoma"/>
            </a:endParaRPr>
          </a:p>
          <a:p>
            <a:pPr marL="251460" indent="-239395">
              <a:lnSpc>
                <a:spcPct val="100000"/>
              </a:lnSpc>
              <a:spcBef>
                <a:spcPts val="675"/>
              </a:spcBef>
              <a:buChar char="-"/>
              <a:tabLst>
                <a:tab pos="252095" algn="l"/>
              </a:tabLst>
            </a:pPr>
            <a:r>
              <a:rPr sz="2800" spc="-10" dirty="0">
                <a:latin typeface="Tahoma"/>
                <a:cs typeface="Tahoma"/>
              </a:rPr>
              <a:t>frequent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Mediastinal</a:t>
            </a:r>
            <a:r>
              <a:rPr sz="2800" spc="30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involvement</a:t>
            </a:r>
            <a:endParaRPr sz="2800">
              <a:latin typeface="Tahoma"/>
              <a:cs typeface="Tahoma"/>
            </a:endParaRPr>
          </a:p>
          <a:p>
            <a:pPr marL="12700" marR="93345">
              <a:lnSpc>
                <a:spcPct val="120000"/>
              </a:lnSpc>
              <a:buChar char="-"/>
              <a:tabLst>
                <a:tab pos="252095" algn="l"/>
              </a:tabLst>
            </a:pPr>
            <a:r>
              <a:rPr sz="2800" spc="-5" dirty="0">
                <a:latin typeface="Tahoma"/>
                <a:cs typeface="Tahoma"/>
              </a:rPr>
              <a:t>More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like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Hodgkin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lymphoma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than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other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NHLs</a:t>
            </a:r>
            <a:endParaRPr sz="2800">
              <a:latin typeface="Tahoma"/>
              <a:cs typeface="Tahoma"/>
            </a:endParaRPr>
          </a:p>
          <a:p>
            <a:pPr marL="251460" indent="-239395">
              <a:lnSpc>
                <a:spcPct val="100000"/>
              </a:lnSpc>
              <a:spcBef>
                <a:spcPts val="675"/>
              </a:spcBef>
              <a:buChar char="-"/>
              <a:tabLst>
                <a:tab pos="252095" algn="l"/>
              </a:tabLst>
            </a:pPr>
            <a:r>
              <a:rPr sz="2800" spc="-15" dirty="0">
                <a:latin typeface="Tahoma"/>
                <a:cs typeface="Tahoma"/>
              </a:rPr>
              <a:t>“Peripheral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30" dirty="0">
                <a:latin typeface="Tahoma"/>
                <a:cs typeface="Tahoma"/>
              </a:rPr>
              <a:t>T-cell” </a:t>
            </a:r>
            <a:r>
              <a:rPr sz="2800" spc="-5" dirty="0">
                <a:latin typeface="Tahoma"/>
                <a:cs typeface="Tahoma"/>
              </a:rPr>
              <a:t>lymphoma</a:t>
            </a:r>
            <a:endParaRPr sz="2800">
              <a:latin typeface="Tahoma"/>
              <a:cs typeface="Tahoma"/>
            </a:endParaRPr>
          </a:p>
          <a:p>
            <a:pPr marL="12700" marR="250190">
              <a:lnSpc>
                <a:spcPct val="120000"/>
              </a:lnSpc>
              <a:buChar char="-"/>
              <a:tabLst>
                <a:tab pos="252095" algn="l"/>
              </a:tabLst>
            </a:pPr>
            <a:r>
              <a:rPr sz="2800" spc="-5" dirty="0">
                <a:latin typeface="Tahoma"/>
                <a:cs typeface="Tahoma"/>
              </a:rPr>
              <a:t>Often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involves</a:t>
            </a:r>
            <a:r>
              <a:rPr sz="2800" spc="2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skin,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CNS,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lymph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nodes,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lung, testes,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muscles,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and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GI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tract</a:t>
            </a:r>
            <a:endParaRPr sz="28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50909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5008" y="79247"/>
            <a:ext cx="8255634" cy="1138555"/>
            <a:chOff x="445008" y="79247"/>
            <a:chExt cx="8255634" cy="1138555"/>
          </a:xfrm>
        </p:grpSpPr>
        <p:sp>
          <p:nvSpPr>
            <p:cNvPr id="3" name="object 3"/>
            <p:cNvSpPr/>
            <p:nvPr/>
          </p:nvSpPr>
          <p:spPr>
            <a:xfrm>
              <a:off x="457962" y="92201"/>
              <a:ext cx="8229600" cy="1112520"/>
            </a:xfrm>
            <a:custGeom>
              <a:avLst/>
              <a:gdLst/>
              <a:ahLst/>
              <a:cxnLst/>
              <a:rect l="l" t="t" r="r" b="b"/>
              <a:pathLst>
                <a:path w="8229600" h="1112520">
                  <a:moveTo>
                    <a:pt x="8044180" y="0"/>
                  </a:moveTo>
                  <a:lnTo>
                    <a:pt x="185432" y="0"/>
                  </a:lnTo>
                  <a:lnTo>
                    <a:pt x="136136" y="6626"/>
                  </a:lnTo>
                  <a:lnTo>
                    <a:pt x="91840" y="25324"/>
                  </a:lnTo>
                  <a:lnTo>
                    <a:pt x="54311" y="54324"/>
                  </a:lnTo>
                  <a:lnTo>
                    <a:pt x="25316" y="91853"/>
                  </a:lnTo>
                  <a:lnTo>
                    <a:pt x="6623" y="136142"/>
                  </a:lnTo>
                  <a:lnTo>
                    <a:pt x="0" y="185420"/>
                  </a:lnTo>
                  <a:lnTo>
                    <a:pt x="0" y="927100"/>
                  </a:lnTo>
                  <a:lnTo>
                    <a:pt x="6623" y="976377"/>
                  </a:lnTo>
                  <a:lnTo>
                    <a:pt x="25316" y="1020666"/>
                  </a:lnTo>
                  <a:lnTo>
                    <a:pt x="54311" y="1058195"/>
                  </a:lnTo>
                  <a:lnTo>
                    <a:pt x="91840" y="1087195"/>
                  </a:lnTo>
                  <a:lnTo>
                    <a:pt x="136136" y="1105893"/>
                  </a:lnTo>
                  <a:lnTo>
                    <a:pt x="185432" y="1112520"/>
                  </a:lnTo>
                  <a:lnTo>
                    <a:pt x="8044180" y="1112520"/>
                  </a:lnTo>
                  <a:lnTo>
                    <a:pt x="8093457" y="1105893"/>
                  </a:lnTo>
                  <a:lnTo>
                    <a:pt x="8137746" y="1087195"/>
                  </a:lnTo>
                  <a:lnTo>
                    <a:pt x="8175275" y="1058195"/>
                  </a:lnTo>
                  <a:lnTo>
                    <a:pt x="8204275" y="1020666"/>
                  </a:lnTo>
                  <a:lnTo>
                    <a:pt x="8222973" y="976377"/>
                  </a:lnTo>
                  <a:lnTo>
                    <a:pt x="8229600" y="927100"/>
                  </a:lnTo>
                  <a:lnTo>
                    <a:pt x="8229600" y="185420"/>
                  </a:lnTo>
                  <a:lnTo>
                    <a:pt x="8222973" y="136142"/>
                  </a:lnTo>
                  <a:lnTo>
                    <a:pt x="8204275" y="91853"/>
                  </a:lnTo>
                  <a:lnTo>
                    <a:pt x="8175275" y="54324"/>
                  </a:lnTo>
                  <a:lnTo>
                    <a:pt x="8137746" y="25324"/>
                  </a:lnTo>
                  <a:lnTo>
                    <a:pt x="8093457" y="6626"/>
                  </a:lnTo>
                  <a:lnTo>
                    <a:pt x="804418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92201"/>
              <a:ext cx="8229600" cy="1112520"/>
            </a:xfrm>
            <a:custGeom>
              <a:avLst/>
              <a:gdLst/>
              <a:ahLst/>
              <a:cxnLst/>
              <a:rect l="l" t="t" r="r" b="b"/>
              <a:pathLst>
                <a:path w="8229600" h="1112520">
                  <a:moveTo>
                    <a:pt x="0" y="185420"/>
                  </a:moveTo>
                  <a:lnTo>
                    <a:pt x="6623" y="136142"/>
                  </a:lnTo>
                  <a:lnTo>
                    <a:pt x="25316" y="91853"/>
                  </a:lnTo>
                  <a:lnTo>
                    <a:pt x="54311" y="54324"/>
                  </a:lnTo>
                  <a:lnTo>
                    <a:pt x="91840" y="25324"/>
                  </a:lnTo>
                  <a:lnTo>
                    <a:pt x="136136" y="6626"/>
                  </a:lnTo>
                  <a:lnTo>
                    <a:pt x="185432" y="0"/>
                  </a:lnTo>
                  <a:lnTo>
                    <a:pt x="8044180" y="0"/>
                  </a:lnTo>
                  <a:lnTo>
                    <a:pt x="8093457" y="6626"/>
                  </a:lnTo>
                  <a:lnTo>
                    <a:pt x="8137746" y="25324"/>
                  </a:lnTo>
                  <a:lnTo>
                    <a:pt x="8175275" y="54324"/>
                  </a:lnTo>
                  <a:lnTo>
                    <a:pt x="8204275" y="91853"/>
                  </a:lnTo>
                  <a:lnTo>
                    <a:pt x="8222973" y="136142"/>
                  </a:lnTo>
                  <a:lnTo>
                    <a:pt x="8229600" y="185420"/>
                  </a:lnTo>
                  <a:lnTo>
                    <a:pt x="8229600" y="927100"/>
                  </a:lnTo>
                  <a:lnTo>
                    <a:pt x="8222973" y="976377"/>
                  </a:lnTo>
                  <a:lnTo>
                    <a:pt x="8204275" y="1020666"/>
                  </a:lnTo>
                  <a:lnTo>
                    <a:pt x="8175275" y="1058195"/>
                  </a:lnTo>
                  <a:lnTo>
                    <a:pt x="8137746" y="1087195"/>
                  </a:lnTo>
                  <a:lnTo>
                    <a:pt x="8093457" y="1105893"/>
                  </a:lnTo>
                  <a:lnTo>
                    <a:pt x="8044180" y="1112520"/>
                  </a:lnTo>
                  <a:lnTo>
                    <a:pt x="185432" y="1112520"/>
                  </a:lnTo>
                  <a:lnTo>
                    <a:pt x="136136" y="1105893"/>
                  </a:lnTo>
                  <a:lnTo>
                    <a:pt x="91840" y="1087195"/>
                  </a:lnTo>
                  <a:lnTo>
                    <a:pt x="54311" y="1058195"/>
                  </a:lnTo>
                  <a:lnTo>
                    <a:pt x="25316" y="1020666"/>
                  </a:lnTo>
                  <a:lnTo>
                    <a:pt x="6623" y="976377"/>
                  </a:lnTo>
                  <a:lnTo>
                    <a:pt x="0" y="927100"/>
                  </a:lnTo>
                  <a:lnTo>
                    <a:pt x="0" y="18542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61335" y="185166"/>
            <a:ext cx="4020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CLINICAL</a:t>
            </a:r>
            <a:r>
              <a:rPr dirty="0"/>
              <a:t> </a:t>
            </a:r>
            <a:r>
              <a:rPr spc="-45" dirty="0"/>
              <a:t>MANIFESTATIONS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939" y="1032510"/>
            <a:ext cx="7843520" cy="573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51730">
              <a:lnSpc>
                <a:spcPct val="120000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Burkitt Lymphoma </a:t>
            </a:r>
            <a:r>
              <a:rPr sz="2400" b="1" spc="-69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Abdominal </a:t>
            </a:r>
            <a:r>
              <a:rPr sz="2400" spc="-45" dirty="0">
                <a:latin typeface="Tahoma"/>
                <a:cs typeface="Tahoma"/>
              </a:rPr>
              <a:t>Tumor 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Head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&amp;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Neck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Disease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10" dirty="0">
                <a:latin typeface="Tahoma"/>
                <a:cs typeface="Tahoma"/>
              </a:rPr>
              <a:t>Involvement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of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bone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marrow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&amp;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CNS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latin typeface="Tahoma"/>
                <a:cs typeface="Tahoma"/>
              </a:rPr>
              <a:t>Lymphoblastic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Lymphoma</a:t>
            </a:r>
            <a:endParaRPr sz="2400">
              <a:latin typeface="Tahoma"/>
              <a:cs typeface="Tahoma"/>
            </a:endParaRPr>
          </a:p>
          <a:p>
            <a:pPr marL="12700" marR="775335">
              <a:lnSpc>
                <a:spcPct val="120000"/>
              </a:lnSpc>
            </a:pPr>
            <a:r>
              <a:rPr sz="2400" spc="-10" dirty="0">
                <a:latin typeface="Tahoma"/>
                <a:cs typeface="Tahoma"/>
              </a:rPr>
              <a:t>Intrathoracic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/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mediastinal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supradiaphragmatic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mass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Involvement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of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bone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marrow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&amp;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CNS</a:t>
            </a:r>
            <a:endParaRPr sz="2400">
              <a:latin typeface="Tahoma"/>
              <a:cs typeface="Tahoma"/>
            </a:endParaRPr>
          </a:p>
          <a:p>
            <a:pPr marL="12700" marR="2672080">
              <a:lnSpc>
                <a:spcPct val="120000"/>
              </a:lnSpc>
            </a:pPr>
            <a:r>
              <a:rPr sz="2400" b="1" spc="-10" dirty="0">
                <a:latin typeface="Tahoma"/>
                <a:cs typeface="Tahoma"/>
              </a:rPr>
              <a:t>Diffuse </a:t>
            </a:r>
            <a:r>
              <a:rPr sz="2400" b="1" spc="-5" dirty="0">
                <a:latin typeface="Tahoma"/>
                <a:cs typeface="Tahoma"/>
              </a:rPr>
              <a:t>Large </a:t>
            </a:r>
            <a:r>
              <a:rPr sz="2400" b="1" dirty="0">
                <a:latin typeface="Tahoma"/>
                <a:cs typeface="Tahoma"/>
              </a:rPr>
              <a:t>B </a:t>
            </a:r>
            <a:r>
              <a:rPr sz="2400" b="1" spc="-5" dirty="0">
                <a:latin typeface="Tahoma"/>
                <a:cs typeface="Tahoma"/>
              </a:rPr>
              <a:t>Cell Lymphoma 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Abdominal </a:t>
            </a:r>
            <a:r>
              <a:rPr sz="2400" spc="-5" dirty="0">
                <a:latin typeface="Tahoma"/>
                <a:cs typeface="Tahoma"/>
              </a:rPr>
              <a:t>Mass/ </a:t>
            </a:r>
            <a:r>
              <a:rPr sz="2400" dirty="0">
                <a:latin typeface="Tahoma"/>
                <a:cs typeface="Tahoma"/>
              </a:rPr>
              <a:t>Mediastinal Mass 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Anaplastic </a:t>
            </a:r>
            <a:r>
              <a:rPr sz="2400" b="1" spc="-5" dirty="0">
                <a:latin typeface="Tahoma"/>
                <a:cs typeface="Tahoma"/>
              </a:rPr>
              <a:t>Large Cell Lymphoma 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Primary cutaneous manifestation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Systemic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disease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( </a:t>
            </a:r>
            <a:r>
              <a:rPr sz="2400" spc="-15" dirty="0">
                <a:latin typeface="Tahoma"/>
                <a:cs typeface="Tahoma"/>
              </a:rPr>
              <a:t>fever </a:t>
            </a:r>
            <a:r>
              <a:rPr sz="2400" dirty="0">
                <a:latin typeface="Tahoma"/>
                <a:cs typeface="Tahoma"/>
              </a:rPr>
              <a:t>,</a:t>
            </a:r>
            <a:r>
              <a:rPr sz="2400" spc="-5" dirty="0">
                <a:latin typeface="Tahoma"/>
                <a:cs typeface="Tahoma"/>
              </a:rPr>
              <a:t> weight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loss)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Tahoma"/>
                <a:cs typeface="Tahoma"/>
              </a:rPr>
              <a:t>Dissemination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to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liver </a:t>
            </a:r>
            <a:r>
              <a:rPr sz="2400" dirty="0">
                <a:latin typeface="Tahoma"/>
                <a:cs typeface="Tahoma"/>
              </a:rPr>
              <a:t>, </a:t>
            </a:r>
            <a:r>
              <a:rPr sz="2400" spc="-5" dirty="0">
                <a:latin typeface="Tahoma"/>
                <a:cs typeface="Tahoma"/>
              </a:rPr>
              <a:t>spleen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, lung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, mediastinum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&amp; </a:t>
            </a:r>
            <a:r>
              <a:rPr sz="2400" spc="-5" dirty="0">
                <a:latin typeface="Tahoma"/>
                <a:cs typeface="Tahoma"/>
              </a:rPr>
              <a:t>skin</a:t>
            </a:r>
            <a:endParaRPr sz="24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598324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5192" y="153111"/>
            <a:ext cx="5291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CLINICAL</a:t>
            </a:r>
            <a:r>
              <a:rPr sz="2400" b="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30" dirty="0">
                <a:solidFill>
                  <a:srgbClr val="000000"/>
                </a:solidFill>
                <a:latin typeface="Arial"/>
                <a:cs typeface="Arial"/>
              </a:rPr>
              <a:t>MANIFESTATIONS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cont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62711"/>
            <a:ext cx="7385050" cy="620839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5" dirty="0">
                <a:latin typeface="Tahoma"/>
                <a:cs typeface="Tahoma"/>
              </a:rPr>
              <a:t>Lymphadenopathy</a:t>
            </a:r>
            <a:endParaRPr sz="26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Tahoma"/>
                <a:cs typeface="Tahoma"/>
              </a:rPr>
              <a:t>Superior</a:t>
            </a:r>
            <a:r>
              <a:rPr sz="2600" spc="-20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vena</a:t>
            </a:r>
            <a:r>
              <a:rPr sz="2600" spc="-25" dirty="0">
                <a:latin typeface="Tahoma"/>
                <a:cs typeface="Tahoma"/>
              </a:rPr>
              <a:t> </a:t>
            </a:r>
            <a:r>
              <a:rPr sz="2600" spc="-20" dirty="0">
                <a:latin typeface="Tahoma"/>
                <a:cs typeface="Tahoma"/>
              </a:rPr>
              <a:t>cava</a:t>
            </a:r>
            <a:r>
              <a:rPr sz="2600" spc="-3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syndrome</a:t>
            </a:r>
            <a:endParaRPr sz="26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Tahoma"/>
                <a:cs typeface="Tahoma"/>
              </a:rPr>
              <a:t>Dyspnea</a:t>
            </a:r>
            <a:endParaRPr sz="26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Tahoma"/>
                <a:cs typeface="Tahoma"/>
              </a:rPr>
              <a:t>Abdominal</a:t>
            </a:r>
            <a:r>
              <a:rPr sz="2600" spc="-3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Mass</a:t>
            </a:r>
            <a:endParaRPr sz="26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Tahoma"/>
                <a:cs typeface="Tahoma"/>
              </a:rPr>
              <a:t>Intestinal</a:t>
            </a:r>
            <a:r>
              <a:rPr sz="2600" spc="-3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obstruction</a:t>
            </a:r>
            <a:r>
              <a:rPr sz="2600" spc="-2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/</a:t>
            </a:r>
            <a:r>
              <a:rPr sz="2600" spc="-1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intussusception</a:t>
            </a:r>
            <a:endParaRPr sz="26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Tahoma"/>
                <a:cs typeface="Tahoma"/>
              </a:rPr>
              <a:t>Ascites</a:t>
            </a:r>
            <a:endParaRPr sz="26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Tahoma"/>
                <a:cs typeface="Tahoma"/>
              </a:rPr>
              <a:t>Nasal</a:t>
            </a:r>
            <a:r>
              <a:rPr sz="2600" spc="-5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Stuffiness</a:t>
            </a:r>
            <a:endParaRPr sz="26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0" dirty="0">
                <a:latin typeface="Tahoma"/>
                <a:cs typeface="Tahoma"/>
              </a:rPr>
              <a:t>Earache</a:t>
            </a:r>
            <a:endParaRPr sz="26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45" dirty="0">
                <a:latin typeface="Tahoma"/>
                <a:cs typeface="Tahoma"/>
              </a:rPr>
              <a:t>Tonsil </a:t>
            </a:r>
            <a:r>
              <a:rPr sz="2600" spc="-5" dirty="0">
                <a:latin typeface="Tahoma"/>
                <a:cs typeface="Tahoma"/>
              </a:rPr>
              <a:t>enlargement</a:t>
            </a:r>
            <a:endParaRPr sz="26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Tahoma"/>
                <a:cs typeface="Tahoma"/>
              </a:rPr>
              <a:t>Localised</a:t>
            </a:r>
            <a:r>
              <a:rPr sz="2600" spc="-3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bone</a:t>
            </a:r>
            <a:r>
              <a:rPr sz="2600" spc="-3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involvement</a:t>
            </a:r>
            <a:endParaRPr sz="26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Tahoma"/>
                <a:cs typeface="Tahoma"/>
              </a:rPr>
              <a:t>Acute</a:t>
            </a:r>
            <a:r>
              <a:rPr sz="2600" spc="-1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paraplegia</a:t>
            </a:r>
            <a:r>
              <a:rPr sz="2600" spc="-2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secondary</a:t>
            </a:r>
            <a:r>
              <a:rPr sz="2600" spc="-3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to</a:t>
            </a:r>
            <a:r>
              <a:rPr sz="2600" dirty="0">
                <a:latin typeface="Tahoma"/>
                <a:cs typeface="Tahoma"/>
              </a:rPr>
              <a:t> CNS</a:t>
            </a:r>
            <a:r>
              <a:rPr sz="2600" spc="-1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/</a:t>
            </a:r>
            <a:r>
              <a:rPr sz="2600" spc="-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spinal</a:t>
            </a:r>
            <a:r>
              <a:rPr sz="2600" spc="-5" dirty="0">
                <a:latin typeface="Tahoma"/>
                <a:cs typeface="Tahoma"/>
              </a:rPr>
              <a:t> cord</a:t>
            </a:r>
            <a:endParaRPr sz="26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Tahoma"/>
                <a:cs typeface="Tahoma"/>
              </a:rPr>
              <a:t>compression</a:t>
            </a:r>
            <a:endParaRPr sz="26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45" dirty="0">
                <a:latin typeface="Tahoma"/>
                <a:cs typeface="Tahoma"/>
              </a:rPr>
              <a:t>Tumor</a:t>
            </a:r>
            <a:r>
              <a:rPr sz="2600" spc="-40" dirty="0">
                <a:latin typeface="Tahoma"/>
                <a:cs typeface="Tahoma"/>
              </a:rPr>
              <a:t> </a:t>
            </a:r>
            <a:r>
              <a:rPr sz="2600" spc="-30" dirty="0">
                <a:latin typeface="Tahoma"/>
                <a:cs typeface="Tahoma"/>
              </a:rPr>
              <a:t>Lysis </a:t>
            </a:r>
            <a:r>
              <a:rPr sz="2600" spc="-10" dirty="0">
                <a:latin typeface="Tahoma"/>
                <a:cs typeface="Tahoma"/>
              </a:rPr>
              <a:t>Syndrome</a:t>
            </a:r>
            <a:endParaRPr sz="26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488749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"/>
            <a:ext cx="3391231" cy="45260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6244" y="0"/>
            <a:ext cx="4753352" cy="482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672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5008" y="262127"/>
            <a:ext cx="8255634" cy="1169035"/>
            <a:chOff x="445008" y="262127"/>
            <a:chExt cx="8255634" cy="1169035"/>
          </a:xfrm>
        </p:grpSpPr>
        <p:sp>
          <p:nvSpPr>
            <p:cNvPr id="3" name="object 3"/>
            <p:cNvSpPr/>
            <p:nvPr/>
          </p:nvSpPr>
          <p:spPr>
            <a:xfrm>
              <a:off x="457962" y="275081"/>
              <a:ext cx="8229600" cy="1143000"/>
            </a:xfrm>
            <a:custGeom>
              <a:avLst/>
              <a:gdLst/>
              <a:ahLst/>
              <a:cxnLst/>
              <a:rect l="l" t="t" r="r" b="b"/>
              <a:pathLst>
                <a:path w="8229600" h="1143000">
                  <a:moveTo>
                    <a:pt x="8039100" y="0"/>
                  </a:moveTo>
                  <a:lnTo>
                    <a:pt x="190500" y="0"/>
                  </a:lnTo>
                  <a:lnTo>
                    <a:pt x="146821" y="5034"/>
                  </a:lnTo>
                  <a:lnTo>
                    <a:pt x="106724" y="19372"/>
                  </a:lnTo>
                  <a:lnTo>
                    <a:pt x="71353" y="41867"/>
                  </a:lnTo>
                  <a:lnTo>
                    <a:pt x="41851" y="71374"/>
                  </a:lnTo>
                  <a:lnTo>
                    <a:pt x="19363" y="106746"/>
                  </a:lnTo>
                  <a:lnTo>
                    <a:pt x="5031" y="146837"/>
                  </a:lnTo>
                  <a:lnTo>
                    <a:pt x="0" y="190500"/>
                  </a:lnTo>
                  <a:lnTo>
                    <a:pt x="0" y="952500"/>
                  </a:lnTo>
                  <a:lnTo>
                    <a:pt x="5031" y="996162"/>
                  </a:lnTo>
                  <a:lnTo>
                    <a:pt x="19363" y="1036253"/>
                  </a:lnTo>
                  <a:lnTo>
                    <a:pt x="41851" y="1071625"/>
                  </a:lnTo>
                  <a:lnTo>
                    <a:pt x="71353" y="1101132"/>
                  </a:lnTo>
                  <a:lnTo>
                    <a:pt x="106724" y="1123627"/>
                  </a:lnTo>
                  <a:lnTo>
                    <a:pt x="146821" y="1137965"/>
                  </a:lnTo>
                  <a:lnTo>
                    <a:pt x="190500" y="1143000"/>
                  </a:lnTo>
                  <a:lnTo>
                    <a:pt x="8039100" y="1143000"/>
                  </a:lnTo>
                  <a:lnTo>
                    <a:pt x="8082762" y="1137965"/>
                  </a:lnTo>
                  <a:lnTo>
                    <a:pt x="8122853" y="1123627"/>
                  </a:lnTo>
                  <a:lnTo>
                    <a:pt x="8158225" y="1101132"/>
                  </a:lnTo>
                  <a:lnTo>
                    <a:pt x="8187732" y="1071625"/>
                  </a:lnTo>
                  <a:lnTo>
                    <a:pt x="8210227" y="1036253"/>
                  </a:lnTo>
                  <a:lnTo>
                    <a:pt x="8224565" y="996162"/>
                  </a:lnTo>
                  <a:lnTo>
                    <a:pt x="8229600" y="952500"/>
                  </a:lnTo>
                  <a:lnTo>
                    <a:pt x="8229600" y="190500"/>
                  </a:lnTo>
                  <a:lnTo>
                    <a:pt x="8224565" y="146837"/>
                  </a:lnTo>
                  <a:lnTo>
                    <a:pt x="8210227" y="106746"/>
                  </a:lnTo>
                  <a:lnTo>
                    <a:pt x="8187732" y="71374"/>
                  </a:lnTo>
                  <a:lnTo>
                    <a:pt x="8158225" y="41867"/>
                  </a:lnTo>
                  <a:lnTo>
                    <a:pt x="8122853" y="19372"/>
                  </a:lnTo>
                  <a:lnTo>
                    <a:pt x="8082762" y="5034"/>
                  </a:lnTo>
                  <a:lnTo>
                    <a:pt x="80391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962" y="275081"/>
              <a:ext cx="8229600" cy="1143000"/>
            </a:xfrm>
            <a:custGeom>
              <a:avLst/>
              <a:gdLst/>
              <a:ahLst/>
              <a:cxnLst/>
              <a:rect l="l" t="t" r="r" b="b"/>
              <a:pathLst>
                <a:path w="8229600" h="1143000">
                  <a:moveTo>
                    <a:pt x="0" y="190500"/>
                  </a:moveTo>
                  <a:lnTo>
                    <a:pt x="5031" y="146837"/>
                  </a:lnTo>
                  <a:lnTo>
                    <a:pt x="19363" y="106746"/>
                  </a:lnTo>
                  <a:lnTo>
                    <a:pt x="41851" y="71374"/>
                  </a:lnTo>
                  <a:lnTo>
                    <a:pt x="71353" y="41867"/>
                  </a:lnTo>
                  <a:lnTo>
                    <a:pt x="106724" y="19372"/>
                  </a:lnTo>
                  <a:lnTo>
                    <a:pt x="146821" y="5034"/>
                  </a:lnTo>
                  <a:lnTo>
                    <a:pt x="190500" y="0"/>
                  </a:lnTo>
                  <a:lnTo>
                    <a:pt x="8039100" y="0"/>
                  </a:lnTo>
                  <a:lnTo>
                    <a:pt x="8082762" y="5034"/>
                  </a:lnTo>
                  <a:lnTo>
                    <a:pt x="8122853" y="19372"/>
                  </a:lnTo>
                  <a:lnTo>
                    <a:pt x="8158225" y="41867"/>
                  </a:lnTo>
                  <a:lnTo>
                    <a:pt x="8187732" y="71374"/>
                  </a:lnTo>
                  <a:lnTo>
                    <a:pt x="8210227" y="106746"/>
                  </a:lnTo>
                  <a:lnTo>
                    <a:pt x="8224565" y="146837"/>
                  </a:lnTo>
                  <a:lnTo>
                    <a:pt x="8229600" y="190500"/>
                  </a:lnTo>
                  <a:lnTo>
                    <a:pt x="8229600" y="952500"/>
                  </a:lnTo>
                  <a:lnTo>
                    <a:pt x="8224565" y="996162"/>
                  </a:lnTo>
                  <a:lnTo>
                    <a:pt x="8210227" y="1036253"/>
                  </a:lnTo>
                  <a:lnTo>
                    <a:pt x="8187732" y="1071625"/>
                  </a:lnTo>
                  <a:lnTo>
                    <a:pt x="8158225" y="1101132"/>
                  </a:lnTo>
                  <a:lnTo>
                    <a:pt x="8122853" y="1123627"/>
                  </a:lnTo>
                  <a:lnTo>
                    <a:pt x="8082762" y="1137965"/>
                  </a:lnTo>
                  <a:lnTo>
                    <a:pt x="8039100" y="1143000"/>
                  </a:lnTo>
                  <a:lnTo>
                    <a:pt x="190500" y="1143000"/>
                  </a:lnTo>
                  <a:lnTo>
                    <a:pt x="146821" y="1137965"/>
                  </a:lnTo>
                  <a:lnTo>
                    <a:pt x="106724" y="1123627"/>
                  </a:lnTo>
                  <a:lnTo>
                    <a:pt x="71353" y="1101132"/>
                  </a:lnTo>
                  <a:lnTo>
                    <a:pt x="41851" y="1071625"/>
                  </a:lnTo>
                  <a:lnTo>
                    <a:pt x="19363" y="1036253"/>
                  </a:lnTo>
                  <a:lnTo>
                    <a:pt x="5031" y="996162"/>
                  </a:lnTo>
                  <a:lnTo>
                    <a:pt x="0" y="9525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4114" y="93726"/>
            <a:ext cx="5796280" cy="96075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47140" marR="5080" indent="-1235075">
              <a:lnSpc>
                <a:spcPts val="3520"/>
              </a:lnSpc>
              <a:spcBef>
                <a:spcPts val="484"/>
              </a:spcBef>
            </a:pPr>
            <a:r>
              <a:rPr sz="3200" spc="-5" dirty="0"/>
              <a:t>Staging</a:t>
            </a:r>
            <a:r>
              <a:rPr sz="3200" spc="-45" dirty="0"/>
              <a:t> </a:t>
            </a:r>
            <a:r>
              <a:rPr sz="3200" spc="-25" dirty="0"/>
              <a:t>system</a:t>
            </a:r>
            <a:r>
              <a:rPr sz="3200" spc="-35" dirty="0"/>
              <a:t> </a:t>
            </a:r>
            <a:r>
              <a:rPr sz="3200" spc="-20" dirty="0"/>
              <a:t>for</a:t>
            </a:r>
            <a:r>
              <a:rPr sz="3200" spc="-10" dirty="0"/>
              <a:t> </a:t>
            </a:r>
            <a:r>
              <a:rPr sz="3200" dirty="0"/>
              <a:t>childhood</a:t>
            </a:r>
            <a:r>
              <a:rPr sz="3200" spc="-45" dirty="0"/>
              <a:t> </a:t>
            </a:r>
            <a:r>
              <a:rPr sz="3200" dirty="0"/>
              <a:t>Non- </a:t>
            </a:r>
            <a:r>
              <a:rPr sz="3200" spc="-705" dirty="0"/>
              <a:t> </a:t>
            </a:r>
            <a:r>
              <a:rPr sz="3200" dirty="0"/>
              <a:t>Hodgkin</a:t>
            </a:r>
            <a:r>
              <a:rPr sz="3200" spc="-30" dirty="0"/>
              <a:t> </a:t>
            </a:r>
            <a:r>
              <a:rPr sz="3200" dirty="0"/>
              <a:t>lymphoma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307340" y="1555749"/>
            <a:ext cx="8244205" cy="4979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latin typeface="Tahoma"/>
                <a:cs typeface="Tahoma"/>
              </a:rPr>
              <a:t>Stage</a:t>
            </a:r>
            <a:r>
              <a:rPr sz="2500" b="1" dirty="0">
                <a:latin typeface="Tahoma"/>
                <a:cs typeface="Tahoma"/>
              </a:rPr>
              <a:t> </a:t>
            </a:r>
            <a:r>
              <a:rPr sz="2500" b="1" spc="-5" dirty="0">
                <a:latin typeface="Tahoma"/>
                <a:cs typeface="Tahoma"/>
              </a:rPr>
              <a:t>Description</a:t>
            </a:r>
            <a:endParaRPr sz="2500">
              <a:latin typeface="Tahoma"/>
              <a:cs typeface="Tahoma"/>
            </a:endParaRPr>
          </a:p>
          <a:p>
            <a:pPr marL="12700" marR="948690">
              <a:lnSpc>
                <a:spcPct val="100000"/>
              </a:lnSpc>
              <a:buFont typeface="Tahoma"/>
              <a:buAutoNum type="romanUcPeriod"/>
              <a:tabLst>
                <a:tab pos="767080" algn="l"/>
                <a:tab pos="767715" algn="l"/>
              </a:tabLst>
            </a:pPr>
            <a:r>
              <a:rPr sz="2500" spc="-5" dirty="0">
                <a:latin typeface="Tahoma"/>
                <a:cs typeface="Tahoma"/>
              </a:rPr>
              <a:t>A</a:t>
            </a:r>
            <a:r>
              <a:rPr sz="2500" spc="-1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single</a:t>
            </a:r>
            <a:r>
              <a:rPr sz="2500" spc="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tumor</a:t>
            </a:r>
            <a:r>
              <a:rPr sz="2500" spc="1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(extranodal)</a:t>
            </a:r>
            <a:r>
              <a:rPr sz="2500" spc="3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or single</a:t>
            </a:r>
            <a:r>
              <a:rPr sz="2500" spc="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anatomic </a:t>
            </a:r>
            <a:r>
              <a:rPr sz="2500" spc="-765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area</a:t>
            </a:r>
            <a:r>
              <a:rPr sz="2500" spc="1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(nodal)</a:t>
            </a:r>
            <a:r>
              <a:rPr sz="2500" spc="45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with</a:t>
            </a:r>
            <a:r>
              <a:rPr sz="2500" spc="25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the</a:t>
            </a:r>
            <a:r>
              <a:rPr sz="2500" spc="1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exclusion</a:t>
            </a:r>
            <a:r>
              <a:rPr sz="2500" spc="3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of</a:t>
            </a:r>
            <a:r>
              <a:rPr sz="2500" spc="1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mediastinum</a:t>
            </a:r>
            <a:endParaRPr sz="2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latin typeface="Tahoma"/>
                <a:cs typeface="Tahoma"/>
              </a:rPr>
              <a:t>or</a:t>
            </a:r>
            <a:r>
              <a:rPr sz="2500" spc="-3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abdomen</a:t>
            </a:r>
            <a:endParaRPr sz="25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Font typeface="Tahoma"/>
              <a:buAutoNum type="romanUcPeriod" startAt="2"/>
              <a:tabLst>
                <a:tab pos="1521460" algn="l"/>
                <a:tab pos="1522095" algn="l"/>
              </a:tabLst>
            </a:pPr>
            <a:r>
              <a:rPr sz="2500" spc="-5" dirty="0">
                <a:latin typeface="Tahoma"/>
                <a:cs typeface="Tahoma"/>
              </a:rPr>
              <a:t>A</a:t>
            </a:r>
            <a:r>
              <a:rPr sz="250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single</a:t>
            </a:r>
            <a:r>
              <a:rPr sz="2500" spc="1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tumor</a:t>
            </a:r>
            <a:r>
              <a:rPr sz="2500" spc="2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(extranodal)</a:t>
            </a:r>
            <a:r>
              <a:rPr sz="2500" spc="5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with</a:t>
            </a:r>
            <a:r>
              <a:rPr sz="2500" spc="3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regional</a:t>
            </a:r>
            <a:r>
              <a:rPr sz="2500" spc="3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node </a:t>
            </a:r>
            <a:r>
              <a:rPr sz="2500" dirty="0">
                <a:latin typeface="Tahoma"/>
                <a:cs typeface="Tahoma"/>
              </a:rPr>
              <a:t> </a:t>
            </a:r>
            <a:r>
              <a:rPr sz="2500" spc="-15" dirty="0">
                <a:latin typeface="Tahoma"/>
                <a:cs typeface="Tahoma"/>
              </a:rPr>
              <a:t>Involvement</a:t>
            </a:r>
            <a:r>
              <a:rPr sz="2500" spc="5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two</a:t>
            </a:r>
            <a:r>
              <a:rPr sz="2500" spc="1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or</a:t>
            </a:r>
            <a:r>
              <a:rPr sz="2500" spc="2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more nodes</a:t>
            </a:r>
            <a:r>
              <a:rPr sz="2500" spc="35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areas</a:t>
            </a:r>
            <a:r>
              <a:rPr sz="2500" spc="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on</a:t>
            </a:r>
            <a:r>
              <a:rPr sz="2500" spc="2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the </a:t>
            </a:r>
            <a:r>
              <a:rPr sz="2500" dirty="0">
                <a:latin typeface="Tahoma"/>
                <a:cs typeface="Tahoma"/>
              </a:rPr>
              <a:t>same</a:t>
            </a:r>
            <a:r>
              <a:rPr sz="2500" spc="1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side</a:t>
            </a:r>
            <a:r>
              <a:rPr sz="250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of </a:t>
            </a:r>
            <a:r>
              <a:rPr sz="2500" spc="-765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diaphragm</a:t>
            </a:r>
            <a:endParaRPr sz="2500">
              <a:latin typeface="Tahoma"/>
              <a:cs typeface="Tahoma"/>
            </a:endParaRPr>
          </a:p>
          <a:p>
            <a:pPr marL="12700" marR="618490">
              <a:lnSpc>
                <a:spcPct val="100000"/>
              </a:lnSpc>
              <a:spcBef>
                <a:spcPts val="5"/>
              </a:spcBef>
            </a:pPr>
            <a:r>
              <a:rPr sz="2500" spc="-85" dirty="0">
                <a:latin typeface="Tahoma"/>
                <a:cs typeface="Tahoma"/>
              </a:rPr>
              <a:t>Two</a:t>
            </a:r>
            <a:r>
              <a:rPr sz="2500" spc="1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single</a:t>
            </a:r>
            <a:r>
              <a:rPr sz="2500" spc="15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(extranodal)</a:t>
            </a:r>
            <a:r>
              <a:rPr sz="2500" spc="5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tumors</a:t>
            </a:r>
            <a:r>
              <a:rPr sz="2500" spc="1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with</a:t>
            </a:r>
            <a:r>
              <a:rPr sz="2500" spc="3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or</a:t>
            </a:r>
            <a:r>
              <a:rPr sz="2500" spc="15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without</a:t>
            </a:r>
            <a:r>
              <a:rPr sz="2500" spc="45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the </a:t>
            </a:r>
            <a:r>
              <a:rPr sz="2500" spc="-5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regional</a:t>
            </a:r>
            <a:r>
              <a:rPr sz="2500" spc="3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node</a:t>
            </a:r>
            <a:r>
              <a:rPr sz="2500" spc="25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involvement</a:t>
            </a:r>
            <a:r>
              <a:rPr sz="2500" spc="4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on</a:t>
            </a:r>
            <a:r>
              <a:rPr sz="2500" spc="2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same</a:t>
            </a:r>
            <a:r>
              <a:rPr sz="2500" spc="5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side</a:t>
            </a:r>
            <a:r>
              <a:rPr sz="2500" spc="1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of</a:t>
            </a:r>
            <a:r>
              <a:rPr sz="2500" spc="2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diaphragm </a:t>
            </a:r>
            <a:r>
              <a:rPr sz="2500" spc="-76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A</a:t>
            </a:r>
            <a:r>
              <a:rPr sz="2500" spc="1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primary</a:t>
            </a:r>
            <a:r>
              <a:rPr sz="2500" spc="1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gastrointestinal</a:t>
            </a:r>
            <a:r>
              <a:rPr sz="2500" spc="40" dirty="0">
                <a:latin typeface="Tahoma"/>
                <a:cs typeface="Tahoma"/>
              </a:rPr>
              <a:t> </a:t>
            </a:r>
            <a:r>
              <a:rPr sz="2500" spc="-15" dirty="0">
                <a:latin typeface="Tahoma"/>
                <a:cs typeface="Tahoma"/>
              </a:rPr>
              <a:t>tract</a:t>
            </a:r>
            <a:r>
              <a:rPr sz="2500" spc="1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tumor</a:t>
            </a:r>
            <a:r>
              <a:rPr sz="2500" spc="20" dirty="0">
                <a:latin typeface="Tahoma"/>
                <a:cs typeface="Tahoma"/>
              </a:rPr>
              <a:t> </a:t>
            </a:r>
            <a:r>
              <a:rPr sz="2500" dirty="0">
                <a:latin typeface="Tahoma"/>
                <a:cs typeface="Tahoma"/>
              </a:rPr>
              <a:t>usually</a:t>
            </a:r>
            <a:r>
              <a:rPr sz="2500" spc="1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in</a:t>
            </a:r>
            <a:r>
              <a:rPr sz="2500" spc="3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the </a:t>
            </a:r>
            <a:r>
              <a:rPr sz="2500" spc="-5" dirty="0">
                <a:latin typeface="Tahoma"/>
                <a:cs typeface="Tahoma"/>
              </a:rPr>
              <a:t> ileocecal</a:t>
            </a:r>
            <a:r>
              <a:rPr sz="2500" spc="25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area,</a:t>
            </a:r>
            <a:r>
              <a:rPr sz="2500" spc="1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with</a:t>
            </a:r>
            <a:r>
              <a:rPr sz="2500" spc="2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or</a:t>
            </a:r>
            <a:r>
              <a:rPr sz="2500" spc="1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without</a:t>
            </a:r>
            <a:r>
              <a:rPr sz="2500" spc="4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involvement</a:t>
            </a:r>
            <a:r>
              <a:rPr sz="2500" spc="3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of </a:t>
            </a:r>
            <a:r>
              <a:rPr sz="250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associated</a:t>
            </a:r>
            <a:r>
              <a:rPr sz="2500" spc="2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mesenteric</a:t>
            </a:r>
            <a:r>
              <a:rPr sz="2500" spc="3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nodes,</a:t>
            </a:r>
            <a:r>
              <a:rPr sz="2500" spc="3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which</a:t>
            </a:r>
            <a:r>
              <a:rPr sz="2500" spc="2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may</a:t>
            </a:r>
            <a:r>
              <a:rPr sz="250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must</a:t>
            </a:r>
            <a:r>
              <a:rPr sz="2500" spc="1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be </a:t>
            </a:r>
            <a:r>
              <a:rPr sz="250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grossly</a:t>
            </a:r>
            <a:r>
              <a:rPr sz="2500" spc="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(</a:t>
            </a:r>
            <a:r>
              <a:rPr sz="2500" spc="1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&gt;</a:t>
            </a:r>
            <a:r>
              <a:rPr sz="2500" spc="1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90%)</a:t>
            </a:r>
            <a:r>
              <a:rPr sz="250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resected</a:t>
            </a:r>
            <a:endParaRPr sz="25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414789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55749"/>
            <a:ext cx="7689215" cy="4217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latin typeface="Tahoma"/>
                <a:cs typeface="Tahoma"/>
              </a:rPr>
              <a:t>Stage</a:t>
            </a:r>
            <a:r>
              <a:rPr sz="2500" b="1" spc="10" dirty="0">
                <a:latin typeface="Tahoma"/>
                <a:cs typeface="Tahoma"/>
              </a:rPr>
              <a:t> </a:t>
            </a:r>
            <a:r>
              <a:rPr sz="2500" b="1" spc="-5" dirty="0">
                <a:latin typeface="Tahoma"/>
                <a:cs typeface="Tahoma"/>
              </a:rPr>
              <a:t>III</a:t>
            </a:r>
            <a:r>
              <a:rPr sz="2500" b="1" spc="30" dirty="0">
                <a:latin typeface="Tahoma"/>
                <a:cs typeface="Tahoma"/>
              </a:rPr>
              <a:t> </a:t>
            </a:r>
            <a:r>
              <a:rPr sz="2500" spc="-85" dirty="0">
                <a:latin typeface="Tahoma"/>
                <a:cs typeface="Tahoma"/>
              </a:rPr>
              <a:t>Two</a:t>
            </a:r>
            <a:r>
              <a:rPr sz="2500" spc="1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single</a:t>
            </a:r>
            <a:r>
              <a:rPr sz="2500" spc="1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tumors</a:t>
            </a:r>
            <a:r>
              <a:rPr sz="2500" spc="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(extranodal)</a:t>
            </a:r>
            <a:r>
              <a:rPr sz="2500" spc="4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on</a:t>
            </a:r>
            <a:r>
              <a:rPr sz="2500" spc="2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opposite </a:t>
            </a:r>
            <a:r>
              <a:rPr sz="2500" spc="-76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side of</a:t>
            </a:r>
            <a:r>
              <a:rPr sz="2500" spc="1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the</a:t>
            </a:r>
            <a:r>
              <a:rPr sz="2500" spc="15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diaphragm</a:t>
            </a:r>
            <a:endParaRPr sz="2500" dirty="0">
              <a:latin typeface="Tahoma"/>
              <a:cs typeface="Tahoma"/>
            </a:endParaRPr>
          </a:p>
          <a:p>
            <a:pPr marL="12700" marR="1534795">
              <a:lnSpc>
                <a:spcPct val="100000"/>
              </a:lnSpc>
            </a:pPr>
            <a:r>
              <a:rPr sz="2500" spc="-85" dirty="0">
                <a:latin typeface="Tahoma"/>
                <a:cs typeface="Tahoma"/>
              </a:rPr>
              <a:t>Two</a:t>
            </a:r>
            <a:r>
              <a:rPr sz="2500" spc="1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more nodal</a:t>
            </a:r>
            <a:r>
              <a:rPr sz="2500" spc="35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areas</a:t>
            </a:r>
            <a:r>
              <a:rPr sz="2500" spc="10" dirty="0">
                <a:latin typeface="Tahoma"/>
                <a:cs typeface="Tahoma"/>
              </a:rPr>
              <a:t> </a:t>
            </a:r>
            <a:r>
              <a:rPr sz="2500" spc="-15" dirty="0">
                <a:latin typeface="Tahoma"/>
                <a:cs typeface="Tahoma"/>
              </a:rPr>
              <a:t>above</a:t>
            </a:r>
            <a:r>
              <a:rPr sz="2500" spc="2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and</a:t>
            </a:r>
            <a:r>
              <a:rPr sz="2500" spc="2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below</a:t>
            </a:r>
            <a:r>
              <a:rPr sz="2500" spc="15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the </a:t>
            </a:r>
            <a:r>
              <a:rPr sz="2500" spc="-77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diaphragm</a:t>
            </a:r>
            <a:endParaRPr sz="2500" dirty="0">
              <a:latin typeface="Tahoma"/>
              <a:cs typeface="Tahoma"/>
            </a:endParaRPr>
          </a:p>
          <a:p>
            <a:pPr marL="12700" marR="1297305">
              <a:lnSpc>
                <a:spcPct val="100000"/>
              </a:lnSpc>
            </a:pPr>
            <a:r>
              <a:rPr sz="2500" spc="-15" dirty="0">
                <a:latin typeface="Tahoma"/>
                <a:cs typeface="Tahoma"/>
              </a:rPr>
              <a:t>Any</a:t>
            </a:r>
            <a:r>
              <a:rPr sz="2500" spc="2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primary</a:t>
            </a:r>
            <a:r>
              <a:rPr sz="2500" spc="1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intarthoracic</a:t>
            </a:r>
            <a:r>
              <a:rPr sz="2500" spc="3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tumor</a:t>
            </a:r>
            <a:r>
              <a:rPr sz="2500" spc="2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(mediastinal, </a:t>
            </a:r>
            <a:r>
              <a:rPr sz="2500" spc="-765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pleural,</a:t>
            </a:r>
            <a:r>
              <a:rPr sz="2500" spc="2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or</a:t>
            </a:r>
            <a:r>
              <a:rPr sz="2500" spc="2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thymic)</a:t>
            </a:r>
            <a:endParaRPr sz="2500" dirty="0">
              <a:latin typeface="Tahoma"/>
              <a:cs typeface="Tahoma"/>
            </a:endParaRPr>
          </a:p>
          <a:p>
            <a:pPr marL="12700" marR="2011680">
              <a:lnSpc>
                <a:spcPct val="100000"/>
              </a:lnSpc>
              <a:spcBef>
                <a:spcPts val="5"/>
              </a:spcBef>
            </a:pPr>
            <a:r>
              <a:rPr sz="2500" spc="-15" dirty="0">
                <a:latin typeface="Tahoma"/>
                <a:cs typeface="Tahoma"/>
              </a:rPr>
              <a:t>Any</a:t>
            </a:r>
            <a:r>
              <a:rPr sz="2500" spc="2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extensive</a:t>
            </a:r>
            <a:r>
              <a:rPr sz="2500" spc="1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primary</a:t>
            </a:r>
            <a:r>
              <a:rPr sz="2500" spc="30" dirty="0">
                <a:latin typeface="Tahoma"/>
                <a:cs typeface="Tahoma"/>
              </a:rPr>
              <a:t> </a:t>
            </a:r>
            <a:r>
              <a:rPr sz="2500" spc="-15" dirty="0">
                <a:latin typeface="Tahoma"/>
                <a:cs typeface="Tahoma"/>
              </a:rPr>
              <a:t>intra</a:t>
            </a:r>
            <a:r>
              <a:rPr sz="2500" spc="3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–</a:t>
            </a:r>
            <a:r>
              <a:rPr sz="250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abdominal </a:t>
            </a:r>
            <a:r>
              <a:rPr sz="2500" spc="-76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disease</a:t>
            </a:r>
            <a:endParaRPr sz="2500" dirty="0">
              <a:latin typeface="Tahoma"/>
              <a:cs typeface="Tahoma"/>
            </a:endParaRPr>
          </a:p>
          <a:p>
            <a:pPr marL="12700" marR="1021715">
              <a:lnSpc>
                <a:spcPct val="100000"/>
              </a:lnSpc>
            </a:pPr>
            <a:r>
              <a:rPr sz="2500" b="1" dirty="0">
                <a:latin typeface="Tahoma"/>
                <a:cs typeface="Tahoma"/>
              </a:rPr>
              <a:t>IV</a:t>
            </a:r>
            <a:r>
              <a:rPr sz="2500" b="1" spc="55" dirty="0">
                <a:latin typeface="Tahoma"/>
                <a:cs typeface="Tahoma"/>
              </a:rPr>
              <a:t> </a:t>
            </a:r>
            <a:r>
              <a:rPr sz="2500" spc="-15" dirty="0">
                <a:latin typeface="Tahoma"/>
                <a:cs typeface="Tahoma"/>
              </a:rPr>
              <a:t>Any</a:t>
            </a:r>
            <a:r>
              <a:rPr sz="2500" spc="2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of</a:t>
            </a:r>
            <a:r>
              <a:rPr sz="2500" spc="2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the</a:t>
            </a:r>
            <a:r>
              <a:rPr sz="2500" spc="5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above,</a:t>
            </a:r>
            <a:r>
              <a:rPr sz="2500" spc="35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with</a:t>
            </a:r>
            <a:r>
              <a:rPr sz="2500" spc="1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initial</a:t>
            </a:r>
            <a:r>
              <a:rPr sz="2500" spc="2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involvement</a:t>
            </a:r>
            <a:r>
              <a:rPr sz="2500" spc="4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of </a:t>
            </a:r>
            <a:r>
              <a:rPr sz="2500" spc="-765" dirty="0">
                <a:latin typeface="Tahoma"/>
                <a:cs typeface="Tahoma"/>
              </a:rPr>
              <a:t> </a:t>
            </a:r>
            <a:r>
              <a:rPr sz="2500" spc="-15" dirty="0">
                <a:latin typeface="Tahoma"/>
                <a:cs typeface="Tahoma"/>
              </a:rPr>
              <a:t>central</a:t>
            </a:r>
            <a:r>
              <a:rPr sz="2500" spc="2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nervous</a:t>
            </a:r>
            <a:r>
              <a:rPr sz="2500" spc="3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system</a:t>
            </a:r>
            <a:r>
              <a:rPr sz="250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or</a:t>
            </a:r>
            <a:r>
              <a:rPr sz="2500" spc="1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bone</a:t>
            </a:r>
            <a:r>
              <a:rPr sz="2500" spc="2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marrow</a:t>
            </a:r>
            <a:r>
              <a:rPr sz="2500" dirty="0">
                <a:latin typeface="Tahoma"/>
                <a:cs typeface="Tahoma"/>
              </a:rPr>
              <a:t> </a:t>
            </a:r>
            <a:r>
              <a:rPr lang="en-IN" sz="2500" dirty="0" smtClean="0">
                <a:latin typeface="Tahoma"/>
                <a:cs typeface="Tahoma"/>
              </a:rPr>
              <a:t>a</a:t>
            </a:r>
            <a:r>
              <a:rPr sz="2500" spc="-5" dirty="0" smtClean="0">
                <a:latin typeface="Tahoma"/>
                <a:cs typeface="Tahoma"/>
              </a:rPr>
              <a:t>t</a:t>
            </a:r>
            <a:r>
              <a:rPr sz="2500" spc="15" dirty="0" smtClean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time </a:t>
            </a:r>
            <a:r>
              <a:rPr sz="250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of</a:t>
            </a:r>
            <a:r>
              <a:rPr sz="2500" spc="1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diagnosis</a:t>
            </a:r>
            <a:endParaRPr sz="25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1090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4606" y="6447975"/>
            <a:ext cx="23558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8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1502410"/>
            <a:ext cx="7625080" cy="4537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3700" u="sng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Epidemiology of</a:t>
            </a:r>
            <a:r>
              <a:rPr sz="3700" u="sng" spc="-2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3700" u="sng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ALL</a:t>
            </a:r>
            <a:endParaRPr sz="3700">
              <a:latin typeface="Comic Sans MS"/>
              <a:cs typeface="Comic Sans MS"/>
            </a:endParaRPr>
          </a:p>
          <a:p>
            <a:pPr marL="1128395" marR="5080">
              <a:lnSpc>
                <a:spcPct val="100000"/>
              </a:lnSpc>
            </a:pPr>
            <a:r>
              <a:rPr sz="3700" spc="-5" dirty="0">
                <a:latin typeface="Comic Sans MS"/>
                <a:cs typeface="Comic Sans MS"/>
              </a:rPr>
              <a:t>peak </a:t>
            </a:r>
            <a:r>
              <a:rPr sz="3700" spc="-10" dirty="0">
                <a:latin typeface="Comic Sans MS"/>
                <a:cs typeface="Comic Sans MS"/>
              </a:rPr>
              <a:t>incidence </a:t>
            </a:r>
            <a:r>
              <a:rPr sz="3700" spc="-5" dirty="0">
                <a:latin typeface="Comic Sans MS"/>
                <a:cs typeface="Comic Sans MS"/>
              </a:rPr>
              <a:t>in 2 to 6 years </a:t>
            </a:r>
            <a:r>
              <a:rPr sz="3700" spc="-1095" dirty="0">
                <a:latin typeface="Comic Sans MS"/>
                <a:cs typeface="Comic Sans MS"/>
              </a:rPr>
              <a:t> </a:t>
            </a:r>
            <a:r>
              <a:rPr sz="3700" spc="-5" dirty="0">
                <a:latin typeface="Comic Sans MS"/>
                <a:cs typeface="Comic Sans MS"/>
              </a:rPr>
              <a:t>more</a:t>
            </a:r>
            <a:r>
              <a:rPr sz="3700" dirty="0">
                <a:latin typeface="Comic Sans MS"/>
                <a:cs typeface="Comic Sans MS"/>
              </a:rPr>
              <a:t> </a:t>
            </a:r>
            <a:r>
              <a:rPr sz="3700" spc="-5" dirty="0">
                <a:latin typeface="Comic Sans MS"/>
                <a:cs typeface="Comic Sans MS"/>
              </a:rPr>
              <a:t>in </a:t>
            </a:r>
            <a:r>
              <a:rPr sz="3700" spc="-10" dirty="0">
                <a:latin typeface="Comic Sans MS"/>
                <a:cs typeface="Comic Sans MS"/>
              </a:rPr>
              <a:t>boys than</a:t>
            </a:r>
            <a:r>
              <a:rPr sz="3700" spc="-5" dirty="0">
                <a:latin typeface="Comic Sans MS"/>
                <a:cs typeface="Comic Sans MS"/>
              </a:rPr>
              <a:t> girls. </a:t>
            </a:r>
            <a:r>
              <a:rPr sz="3700" dirty="0">
                <a:latin typeface="Comic Sans MS"/>
                <a:cs typeface="Comic Sans MS"/>
              </a:rPr>
              <a:t> </a:t>
            </a:r>
            <a:r>
              <a:rPr sz="3700" spc="-5" dirty="0">
                <a:latin typeface="Comic Sans MS"/>
                <a:cs typeface="Comic Sans MS"/>
              </a:rPr>
              <a:t>median</a:t>
            </a:r>
            <a:r>
              <a:rPr sz="3700" dirty="0">
                <a:latin typeface="Comic Sans MS"/>
                <a:cs typeface="Comic Sans MS"/>
              </a:rPr>
              <a:t> </a:t>
            </a:r>
            <a:r>
              <a:rPr sz="3700" spc="-5" dirty="0">
                <a:latin typeface="Comic Sans MS"/>
                <a:cs typeface="Comic Sans MS"/>
              </a:rPr>
              <a:t>age</a:t>
            </a:r>
            <a:r>
              <a:rPr sz="3700" spc="-20" dirty="0">
                <a:latin typeface="Comic Sans MS"/>
                <a:cs typeface="Comic Sans MS"/>
              </a:rPr>
              <a:t> </a:t>
            </a:r>
            <a:r>
              <a:rPr sz="3700" spc="-5" dirty="0">
                <a:latin typeface="Comic Sans MS"/>
                <a:cs typeface="Comic Sans MS"/>
              </a:rPr>
              <a:t>in</a:t>
            </a:r>
            <a:r>
              <a:rPr sz="3700" spc="-10" dirty="0">
                <a:latin typeface="Comic Sans MS"/>
                <a:cs typeface="Comic Sans MS"/>
              </a:rPr>
              <a:t> adults-35years</a:t>
            </a:r>
            <a:endParaRPr sz="37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3700" u="sng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Etiology</a:t>
            </a:r>
            <a:endParaRPr sz="3700">
              <a:latin typeface="Comic Sans MS"/>
              <a:cs typeface="Comic Sans MS"/>
            </a:endParaRPr>
          </a:p>
          <a:p>
            <a:pPr marL="1128395" marR="800735">
              <a:lnSpc>
                <a:spcPct val="100000"/>
              </a:lnSpc>
              <a:tabLst>
                <a:tab pos="2111375" algn="l"/>
              </a:tabLst>
            </a:pPr>
            <a:r>
              <a:rPr sz="3700" spc="-5" dirty="0">
                <a:latin typeface="Comic Sans MS"/>
                <a:cs typeface="Comic Sans MS"/>
              </a:rPr>
              <a:t>less	studied </a:t>
            </a:r>
            <a:r>
              <a:rPr sz="3700" dirty="0">
                <a:latin typeface="Comic Sans MS"/>
                <a:cs typeface="Comic Sans MS"/>
              </a:rPr>
              <a:t> </a:t>
            </a:r>
            <a:r>
              <a:rPr sz="3700" spc="-5" dirty="0">
                <a:latin typeface="Comic Sans MS"/>
                <a:cs typeface="Comic Sans MS"/>
              </a:rPr>
              <a:t>environmental and genetic </a:t>
            </a:r>
            <a:r>
              <a:rPr sz="3700" spc="-1095" dirty="0">
                <a:latin typeface="Comic Sans MS"/>
                <a:cs typeface="Comic Sans MS"/>
              </a:rPr>
              <a:t> </a:t>
            </a:r>
            <a:r>
              <a:rPr sz="3700" spc="-10" dirty="0">
                <a:latin typeface="Comic Sans MS"/>
                <a:cs typeface="Comic Sans MS"/>
              </a:rPr>
              <a:t>factors</a:t>
            </a:r>
            <a:endParaRPr sz="37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230" y="277691"/>
            <a:ext cx="8298249" cy="118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5739" y="383540"/>
            <a:ext cx="3825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DIFFERENTIAL</a:t>
            </a:r>
            <a:r>
              <a:rPr spc="-5" dirty="0"/>
              <a:t> </a:t>
            </a:r>
            <a:r>
              <a:rPr spc="-15" dirty="0"/>
              <a:t>DIAGNOSIS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45297"/>
            <a:ext cx="3956685" cy="36112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Hodgkin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Disease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Leukemia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Germ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Cell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-55" dirty="0">
                <a:latin typeface="Tahoma"/>
                <a:cs typeface="Tahoma"/>
              </a:rPr>
              <a:t>Tumor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Wilms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spc="-55" dirty="0">
                <a:latin typeface="Tahoma"/>
                <a:cs typeface="Tahoma"/>
              </a:rPr>
              <a:t>Tumor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Neuroblastoma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Rhabdomyosarcoma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15" dirty="0">
                <a:latin typeface="Tahoma"/>
                <a:cs typeface="Tahoma"/>
              </a:rPr>
              <a:t>Reactive </a:t>
            </a:r>
            <a:r>
              <a:rPr sz="2800" spc="-5" dirty="0">
                <a:latin typeface="Tahoma"/>
                <a:cs typeface="Tahoma"/>
              </a:rPr>
              <a:t>lymphadenitis</a:t>
            </a:r>
            <a:endParaRPr sz="28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179984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038" y="0"/>
            <a:ext cx="8289440" cy="8942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48025" y="67818"/>
            <a:ext cx="26492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30" dirty="0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  <a:r>
              <a:rPr sz="21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FINDINGS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863853"/>
            <a:ext cx="8256270" cy="578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Tahoma"/>
                <a:cs typeface="Tahoma"/>
              </a:rPr>
              <a:t>Tissue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biopsy</a:t>
            </a:r>
            <a:r>
              <a:rPr sz="2700" spc="-30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for;</a:t>
            </a:r>
            <a:endParaRPr sz="2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700" spc="-5" dirty="0">
                <a:latin typeface="Tahoma"/>
                <a:cs typeface="Tahoma"/>
              </a:rPr>
              <a:t>Flow</a:t>
            </a:r>
            <a:r>
              <a:rPr sz="2700" spc="-45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cytometry</a:t>
            </a:r>
            <a:endParaRPr sz="2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700" spc="-15" dirty="0">
                <a:latin typeface="Tahoma"/>
                <a:cs typeface="Tahoma"/>
              </a:rPr>
              <a:t>Karyotyping</a:t>
            </a:r>
            <a:endParaRPr sz="2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Tahoma"/>
                <a:cs typeface="Tahoma"/>
              </a:rPr>
              <a:t>Complete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Blood</a:t>
            </a:r>
            <a:r>
              <a:rPr sz="2700" spc="-35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Count</a:t>
            </a:r>
            <a:endParaRPr sz="2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Tahoma"/>
                <a:cs typeface="Tahoma"/>
              </a:rPr>
              <a:t>Serum</a:t>
            </a:r>
            <a:r>
              <a:rPr sz="2700" spc="15" dirty="0">
                <a:latin typeface="Tahoma"/>
                <a:cs typeface="Tahoma"/>
              </a:rPr>
              <a:t> </a:t>
            </a:r>
            <a:r>
              <a:rPr sz="2700" spc="-10" dirty="0">
                <a:latin typeface="Tahoma"/>
                <a:cs typeface="Tahoma"/>
              </a:rPr>
              <a:t>Electrolytes,</a:t>
            </a:r>
            <a:r>
              <a:rPr sz="2700" spc="25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Calcium</a:t>
            </a:r>
            <a:r>
              <a:rPr sz="2700" dirty="0">
                <a:latin typeface="Tahoma"/>
                <a:cs typeface="Tahoma"/>
              </a:rPr>
              <a:t> ,</a:t>
            </a:r>
            <a:r>
              <a:rPr sz="2700" spc="5" dirty="0">
                <a:latin typeface="Tahoma"/>
                <a:cs typeface="Tahoma"/>
              </a:rPr>
              <a:t> </a:t>
            </a:r>
            <a:r>
              <a:rPr sz="2700" spc="-10" dirty="0">
                <a:latin typeface="Tahoma"/>
                <a:cs typeface="Tahoma"/>
              </a:rPr>
              <a:t>Phosphorus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, Uric</a:t>
            </a:r>
            <a:r>
              <a:rPr sz="2700" spc="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acid</a:t>
            </a:r>
            <a:endParaRPr sz="2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latin typeface="Tahoma"/>
                <a:cs typeface="Tahoma"/>
              </a:rPr>
              <a:t>LFT’s </a:t>
            </a:r>
            <a:r>
              <a:rPr sz="2700" dirty="0">
                <a:latin typeface="Tahoma"/>
                <a:cs typeface="Tahoma"/>
              </a:rPr>
              <a:t>&amp;</a:t>
            </a:r>
            <a:r>
              <a:rPr sz="2700" spc="-15" dirty="0">
                <a:latin typeface="Tahoma"/>
                <a:cs typeface="Tahoma"/>
              </a:rPr>
              <a:t> RFT’s</a:t>
            </a:r>
            <a:endParaRPr sz="2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Tahoma"/>
                <a:cs typeface="Tahoma"/>
              </a:rPr>
              <a:t>Bone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Marrow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spc="-10" dirty="0">
                <a:latin typeface="Tahoma"/>
                <a:cs typeface="Tahoma"/>
              </a:rPr>
              <a:t>Aspiration</a:t>
            </a:r>
            <a:r>
              <a:rPr sz="2700" spc="-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&amp;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Biopsy</a:t>
            </a:r>
            <a:endParaRPr sz="2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Tahoma"/>
                <a:cs typeface="Tahoma"/>
              </a:rPr>
              <a:t>CSF</a:t>
            </a:r>
            <a:r>
              <a:rPr sz="2700" spc="-40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Examination</a:t>
            </a:r>
            <a:endParaRPr sz="2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Tahoma"/>
                <a:cs typeface="Tahoma"/>
              </a:rPr>
              <a:t>Chest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X</a:t>
            </a:r>
            <a:r>
              <a:rPr sz="2700" spc="-30" dirty="0">
                <a:latin typeface="Tahoma"/>
                <a:cs typeface="Tahoma"/>
              </a:rPr>
              <a:t> </a:t>
            </a:r>
            <a:r>
              <a:rPr sz="2700" spc="-20" dirty="0">
                <a:latin typeface="Tahoma"/>
                <a:cs typeface="Tahoma"/>
              </a:rPr>
              <a:t>Ray</a:t>
            </a:r>
            <a:endParaRPr sz="2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Tahoma"/>
                <a:cs typeface="Tahoma"/>
              </a:rPr>
              <a:t>CT</a:t>
            </a:r>
            <a:r>
              <a:rPr sz="2700" spc="-50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Scan</a:t>
            </a:r>
            <a:endParaRPr sz="2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700" spc="-5" dirty="0">
                <a:latin typeface="Tahoma"/>
                <a:cs typeface="Tahoma"/>
              </a:rPr>
              <a:t>Head</a:t>
            </a:r>
            <a:r>
              <a:rPr sz="2700" spc="-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&amp;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Neck</a:t>
            </a:r>
            <a:endParaRPr sz="2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700" spc="-5" dirty="0">
                <a:latin typeface="Tahoma"/>
                <a:cs typeface="Tahoma"/>
              </a:rPr>
              <a:t>Chest</a:t>
            </a:r>
            <a:endParaRPr sz="2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700" spc="-5" dirty="0">
                <a:latin typeface="Tahoma"/>
                <a:cs typeface="Tahoma"/>
              </a:rPr>
              <a:t>Abdomen</a:t>
            </a:r>
            <a:r>
              <a:rPr sz="2700" spc="-4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&amp;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spc="-15" dirty="0">
                <a:latin typeface="Tahoma"/>
                <a:cs typeface="Tahoma"/>
              </a:rPr>
              <a:t>Pelvis</a:t>
            </a:r>
            <a:endParaRPr sz="27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Tahoma"/>
                <a:cs typeface="Tahoma"/>
              </a:rPr>
              <a:t>PET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Scan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&amp;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Bone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Scan</a:t>
            </a:r>
            <a:endParaRPr sz="27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0048788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038" y="277691"/>
            <a:ext cx="8289440" cy="118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60140" y="383540"/>
            <a:ext cx="1825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TREATMENT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45297"/>
            <a:ext cx="4588510" cy="309943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ahoma"/>
                <a:cs typeface="Tahoma"/>
              </a:rPr>
              <a:t>Systemic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Chemotherapy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ahoma"/>
                <a:cs typeface="Tahoma"/>
              </a:rPr>
              <a:t>Intrathecal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chemotherapy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ahoma"/>
                <a:cs typeface="Tahoma"/>
              </a:rPr>
              <a:t>Radiotherapy</a:t>
            </a:r>
            <a:r>
              <a:rPr sz="2800" spc="3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indicated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in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;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CNS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Disease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10" dirty="0">
                <a:latin typeface="Tahoma"/>
                <a:cs typeface="Tahoma"/>
              </a:rPr>
              <a:t>SVC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Syndrome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spc="-15" dirty="0">
                <a:latin typeface="Tahoma"/>
                <a:cs typeface="Tahoma"/>
              </a:rPr>
              <a:t>Paraplegia</a:t>
            </a:r>
            <a:endParaRPr sz="28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676320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038" y="277691"/>
            <a:ext cx="8289440" cy="118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3735" y="383540"/>
            <a:ext cx="37141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Chemotherapy</a:t>
            </a:r>
            <a:r>
              <a:rPr spc="-25" dirty="0"/>
              <a:t> </a:t>
            </a:r>
            <a:r>
              <a:rPr spc="-15" dirty="0"/>
              <a:t>Regimens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640" y="1644345"/>
            <a:ext cx="356616" cy="4285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640" y="3181172"/>
            <a:ext cx="356616" cy="4285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35940" y="1545297"/>
            <a:ext cx="5396230" cy="4153316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01625">
              <a:lnSpc>
                <a:spcPct val="100000"/>
              </a:lnSpc>
              <a:spcBef>
                <a:spcPts val="775"/>
              </a:spcBef>
            </a:pPr>
            <a:r>
              <a:rPr sz="2800" b="1" spc="-5" dirty="0">
                <a:latin typeface="Tahoma"/>
                <a:cs typeface="Tahoma"/>
              </a:rPr>
              <a:t>COPAD</a:t>
            </a:r>
            <a:endParaRPr sz="2800" dirty="0">
              <a:latin typeface="Tahoma"/>
              <a:cs typeface="Tahoma"/>
            </a:endParaRPr>
          </a:p>
          <a:p>
            <a:pPr marL="12700" marR="216535">
              <a:lnSpc>
                <a:spcPct val="120000"/>
              </a:lnSpc>
              <a:spcBef>
                <a:spcPts val="5"/>
              </a:spcBef>
            </a:pPr>
            <a:r>
              <a:rPr sz="2800" spc="-5" dirty="0">
                <a:latin typeface="Tahoma"/>
                <a:cs typeface="Tahoma"/>
              </a:rPr>
              <a:t>(Cyclophosphamide</a:t>
            </a:r>
            <a:r>
              <a:rPr sz="2800" spc="25" dirty="0">
                <a:latin typeface="Tahoma"/>
                <a:cs typeface="Tahoma"/>
              </a:rPr>
              <a:t> </a:t>
            </a:r>
            <a:r>
              <a:rPr sz="2800" spc="-5" dirty="0" smtClean="0">
                <a:latin typeface="Tahoma"/>
                <a:cs typeface="Tahoma"/>
              </a:rPr>
              <a:t>,</a:t>
            </a:r>
            <a:endParaRPr lang="en-IN" sz="2800" spc="-5" dirty="0" smtClean="0">
              <a:latin typeface="Tahoma"/>
              <a:cs typeface="Tahoma"/>
            </a:endParaRPr>
          </a:p>
          <a:p>
            <a:pPr marL="12700" marR="216535">
              <a:lnSpc>
                <a:spcPct val="120000"/>
              </a:lnSpc>
              <a:spcBef>
                <a:spcPts val="5"/>
              </a:spcBef>
            </a:pPr>
            <a:r>
              <a:rPr sz="2800" spc="-5" dirty="0" smtClean="0">
                <a:latin typeface="Tahoma"/>
                <a:cs typeface="Tahoma"/>
              </a:rPr>
              <a:t> </a:t>
            </a:r>
            <a:r>
              <a:rPr lang="en-IN" sz="2800" spc="-5" dirty="0" smtClean="0">
                <a:latin typeface="Tahoma"/>
                <a:cs typeface="Tahoma"/>
              </a:rPr>
              <a:t>vincristine</a:t>
            </a:r>
            <a:r>
              <a:rPr sz="2800" spc="-5" dirty="0" smtClean="0">
                <a:latin typeface="Tahoma"/>
                <a:cs typeface="Tahoma"/>
              </a:rPr>
              <a:t>, </a:t>
            </a:r>
            <a:r>
              <a:rPr sz="2800" spc="-860" dirty="0" smtClean="0">
                <a:latin typeface="Tahoma"/>
                <a:cs typeface="Tahoma"/>
              </a:rPr>
              <a:t> </a:t>
            </a:r>
            <a:r>
              <a:rPr sz="2800" spc="-10" dirty="0" smtClean="0">
                <a:latin typeface="Tahoma"/>
                <a:cs typeface="Tahoma"/>
              </a:rPr>
              <a:t>Prednisolone</a:t>
            </a:r>
            <a:r>
              <a:rPr sz="2800" spc="10" dirty="0" smtClean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,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Doxorubicin)</a:t>
            </a:r>
            <a:endParaRPr sz="2800" dirty="0">
              <a:latin typeface="Tahoma"/>
              <a:cs typeface="Tahoma"/>
            </a:endParaRPr>
          </a:p>
          <a:p>
            <a:pPr marL="301625">
              <a:lnSpc>
                <a:spcPct val="100000"/>
              </a:lnSpc>
              <a:spcBef>
                <a:spcPts val="670"/>
              </a:spcBef>
            </a:pPr>
            <a:r>
              <a:rPr sz="2800" b="1" spc="-10" dirty="0">
                <a:latin typeface="Tahoma"/>
                <a:cs typeface="Tahoma"/>
              </a:rPr>
              <a:t>COMP</a:t>
            </a:r>
            <a:endParaRPr sz="2800" dirty="0">
              <a:latin typeface="Tahoma"/>
              <a:cs typeface="Tahoma"/>
            </a:endParaRPr>
          </a:p>
          <a:p>
            <a:pPr marL="12700" marR="5080">
              <a:lnSpc>
                <a:spcPct val="120000"/>
              </a:lnSpc>
              <a:spcBef>
                <a:spcPts val="5"/>
              </a:spcBef>
            </a:pPr>
            <a:r>
              <a:rPr sz="2800" spc="-5" dirty="0">
                <a:latin typeface="Tahoma"/>
                <a:cs typeface="Tahoma"/>
              </a:rPr>
              <a:t>(Cyclophosphamide</a:t>
            </a:r>
            <a:r>
              <a:rPr sz="2800" spc="3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,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Vincristine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, 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Methotrexate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, 6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Mercaptopurine</a:t>
            </a:r>
            <a:r>
              <a:rPr sz="2800" spc="3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,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Prednisolone)</a:t>
            </a:r>
            <a:endParaRPr sz="28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153068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038" y="277691"/>
            <a:ext cx="8289440" cy="118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1855" y="383540"/>
            <a:ext cx="33197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Duration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30" dirty="0"/>
              <a:t> Treatment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45297"/>
            <a:ext cx="6409690" cy="2075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2800" spc="-10" dirty="0">
                <a:latin typeface="Tahoma"/>
                <a:cs typeface="Tahoma"/>
              </a:rPr>
              <a:t>Burkitt</a:t>
            </a:r>
            <a:r>
              <a:rPr sz="2800" spc="30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Lymphoma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&amp; </a:t>
            </a:r>
            <a:r>
              <a:rPr sz="2800" spc="-15" dirty="0">
                <a:latin typeface="Tahoma"/>
                <a:cs typeface="Tahoma"/>
              </a:rPr>
              <a:t>Diffuse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Large B</a:t>
            </a:r>
            <a:r>
              <a:rPr sz="2800" dirty="0">
                <a:latin typeface="Tahoma"/>
                <a:cs typeface="Tahoma"/>
              </a:rPr>
              <a:t> Cell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Lymphoma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……….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6 weeks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to 6 months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15" dirty="0">
                <a:latin typeface="Tahoma"/>
                <a:cs typeface="Tahoma"/>
              </a:rPr>
              <a:t>Lymphoblastic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Lymphoma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…..24 </a:t>
            </a:r>
            <a:r>
              <a:rPr sz="2800" spc="-5" dirty="0">
                <a:latin typeface="Tahoma"/>
                <a:cs typeface="Tahoma"/>
              </a:rPr>
              <a:t>months</a:t>
            </a:r>
            <a:endParaRPr sz="28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3246094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038" y="277691"/>
            <a:ext cx="8289440" cy="118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6907" y="383540"/>
            <a:ext cx="32480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Supportive</a:t>
            </a:r>
            <a:r>
              <a:rPr spc="-50" dirty="0"/>
              <a:t> </a:t>
            </a:r>
            <a:r>
              <a:rPr spc="-30" dirty="0"/>
              <a:t>Treatment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45297"/>
            <a:ext cx="6992620" cy="25876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Tahoma"/>
                <a:cs typeface="Tahoma"/>
              </a:rPr>
              <a:t>G-CSF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prophylaxis</a:t>
            </a:r>
            <a:r>
              <a:rPr sz="2800" spc="40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for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fever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&amp;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neutropenia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Antibiotic </a:t>
            </a:r>
            <a:r>
              <a:rPr sz="2800" spc="-10" dirty="0">
                <a:latin typeface="Tahoma"/>
                <a:cs typeface="Tahoma"/>
              </a:rPr>
              <a:t>prophylaxis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Tahoma"/>
                <a:cs typeface="Tahoma"/>
              </a:rPr>
              <a:t>Blood </a:t>
            </a:r>
            <a:r>
              <a:rPr sz="2800" spc="-5" dirty="0">
                <a:latin typeface="Tahoma"/>
                <a:cs typeface="Tahoma"/>
              </a:rPr>
              <a:t>&amp;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platelet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transfusions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Allopurinol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Tahoma"/>
                <a:cs typeface="Tahoma"/>
              </a:rPr>
              <a:t>Parenteral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nutrition</a:t>
            </a:r>
            <a:endParaRPr sz="28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2707827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038" y="277691"/>
            <a:ext cx="8289440" cy="118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0955" y="383540"/>
            <a:ext cx="2482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COMPLICATIONS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439443"/>
            <a:ext cx="5211445" cy="463550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ahoma"/>
                <a:cs typeface="Tahoma"/>
              </a:rPr>
              <a:t>Infections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Mucositis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ahoma"/>
                <a:cs typeface="Tahoma"/>
              </a:rPr>
              <a:t>Pancytopenia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Electrolyte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imbalance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Tahoma"/>
                <a:cs typeface="Tahoma"/>
              </a:rPr>
              <a:t>Poor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nutrition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ahoma"/>
                <a:cs typeface="Tahoma"/>
              </a:rPr>
              <a:t>Growth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retardation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Cardiac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spc="-50" dirty="0">
                <a:latin typeface="Tahoma"/>
                <a:cs typeface="Tahoma"/>
              </a:rPr>
              <a:t>Toxicity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Gonadal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0" dirty="0">
                <a:latin typeface="Tahoma"/>
                <a:cs typeface="Tahoma"/>
              </a:rPr>
              <a:t>Toxicity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with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Infertility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ahoma"/>
                <a:cs typeface="Tahoma"/>
              </a:rPr>
              <a:t>Secondary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malignancies</a:t>
            </a:r>
            <a:endParaRPr sz="28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0789259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038" y="277691"/>
            <a:ext cx="8289440" cy="118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</a:t>
            </a:r>
            <a:r>
              <a:rPr spc="-35" dirty="0"/>
              <a:t>R</a:t>
            </a:r>
            <a:r>
              <a:rPr spc="-10" dirty="0"/>
              <a:t>OGNOSIS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" y="1462150"/>
            <a:ext cx="356616" cy="4282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" y="2486532"/>
            <a:ext cx="356616" cy="4282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59740" y="1363243"/>
            <a:ext cx="3138170" cy="207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9560" algn="r">
              <a:lnSpc>
                <a:spcPct val="120000"/>
              </a:lnSpc>
              <a:spcBef>
                <a:spcPts val="100"/>
              </a:spcBef>
            </a:pPr>
            <a:r>
              <a:rPr sz="2800" spc="-5" dirty="0">
                <a:latin typeface="Tahoma"/>
                <a:cs typeface="Tahoma"/>
              </a:rPr>
              <a:t>Localized disease 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90 – 100% </a:t>
            </a:r>
            <a:r>
              <a:rPr sz="2800" spc="-15" dirty="0">
                <a:latin typeface="Tahoma"/>
                <a:cs typeface="Tahoma"/>
              </a:rPr>
              <a:t>survival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Advanced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Disease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ahoma"/>
                <a:cs typeface="Tahoma"/>
              </a:rPr>
              <a:t>60-95%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survival</a:t>
            </a:r>
            <a:endParaRPr sz="28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2783723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3"/>
            <a:ext cx="9143999" cy="68488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6431381"/>
            <a:ext cx="644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4/28/2014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30006" y="6431381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49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79857" y="526952"/>
            <a:ext cx="3442335" cy="2038985"/>
            <a:chOff x="5479857" y="526952"/>
            <a:chExt cx="3442335" cy="2038985"/>
          </a:xfrm>
        </p:grpSpPr>
        <p:sp>
          <p:nvSpPr>
            <p:cNvPr id="6" name="object 6"/>
            <p:cNvSpPr/>
            <p:nvPr/>
          </p:nvSpPr>
          <p:spPr>
            <a:xfrm>
              <a:off x="5486207" y="533302"/>
              <a:ext cx="3429635" cy="2026285"/>
            </a:xfrm>
            <a:custGeom>
              <a:avLst/>
              <a:gdLst/>
              <a:ahLst/>
              <a:cxnLst/>
              <a:rect l="l" t="t" r="r" b="b"/>
              <a:pathLst>
                <a:path w="3429634" h="2026285">
                  <a:moveTo>
                    <a:pt x="1696061" y="0"/>
                  </a:moveTo>
                  <a:lnTo>
                    <a:pt x="1643161" y="706"/>
                  </a:lnTo>
                  <a:lnTo>
                    <a:pt x="1590399" y="2207"/>
                  </a:lnTo>
                  <a:lnTo>
                    <a:pt x="1537814" y="4498"/>
                  </a:lnTo>
                  <a:lnTo>
                    <a:pt x="1485444" y="7574"/>
                  </a:lnTo>
                  <a:lnTo>
                    <a:pt x="1433329" y="11429"/>
                  </a:lnTo>
                  <a:lnTo>
                    <a:pt x="1381505" y="16059"/>
                  </a:lnTo>
                  <a:lnTo>
                    <a:pt x="1330013" y="21459"/>
                  </a:lnTo>
                  <a:lnTo>
                    <a:pt x="1278891" y="27624"/>
                  </a:lnTo>
                  <a:lnTo>
                    <a:pt x="1228177" y="34549"/>
                  </a:lnTo>
                  <a:lnTo>
                    <a:pt x="1177911" y="42228"/>
                  </a:lnTo>
                  <a:lnTo>
                    <a:pt x="1128130" y="50658"/>
                  </a:lnTo>
                  <a:lnTo>
                    <a:pt x="1078873" y="59832"/>
                  </a:lnTo>
                  <a:lnTo>
                    <a:pt x="1030179" y="69747"/>
                  </a:lnTo>
                  <a:lnTo>
                    <a:pt x="982087" y="80396"/>
                  </a:lnTo>
                  <a:lnTo>
                    <a:pt x="934635" y="91775"/>
                  </a:lnTo>
                  <a:lnTo>
                    <a:pt x="887861" y="103880"/>
                  </a:lnTo>
                  <a:lnTo>
                    <a:pt x="841805" y="116704"/>
                  </a:lnTo>
                  <a:lnTo>
                    <a:pt x="796506" y="130244"/>
                  </a:lnTo>
                  <a:lnTo>
                    <a:pt x="752000" y="144494"/>
                  </a:lnTo>
                  <a:lnTo>
                    <a:pt x="708329" y="159449"/>
                  </a:lnTo>
                  <a:lnTo>
                    <a:pt x="665529" y="175104"/>
                  </a:lnTo>
                  <a:lnTo>
                    <a:pt x="623639" y="191454"/>
                  </a:lnTo>
                  <a:lnTo>
                    <a:pt x="582699" y="208495"/>
                  </a:lnTo>
                  <a:lnTo>
                    <a:pt x="542747" y="226220"/>
                  </a:lnTo>
                  <a:lnTo>
                    <a:pt x="503821" y="244626"/>
                  </a:lnTo>
                  <a:lnTo>
                    <a:pt x="465960" y="263708"/>
                  </a:lnTo>
                  <a:lnTo>
                    <a:pt x="429202" y="283459"/>
                  </a:lnTo>
                  <a:lnTo>
                    <a:pt x="393587" y="303876"/>
                  </a:lnTo>
                  <a:lnTo>
                    <a:pt x="359153" y="324954"/>
                  </a:lnTo>
                  <a:lnTo>
                    <a:pt x="325939" y="346687"/>
                  </a:lnTo>
                  <a:lnTo>
                    <a:pt x="293982" y="369070"/>
                  </a:lnTo>
                  <a:lnTo>
                    <a:pt x="263323" y="392099"/>
                  </a:lnTo>
                  <a:lnTo>
                    <a:pt x="199603" y="445959"/>
                  </a:lnTo>
                  <a:lnTo>
                    <a:pt x="168014" y="476539"/>
                  </a:lnTo>
                  <a:lnTo>
                    <a:pt x="139209" y="507470"/>
                  </a:lnTo>
                  <a:lnTo>
                    <a:pt x="113170" y="538716"/>
                  </a:lnTo>
                  <a:lnTo>
                    <a:pt x="89877" y="570239"/>
                  </a:lnTo>
                  <a:lnTo>
                    <a:pt x="51449" y="633973"/>
                  </a:lnTo>
                  <a:lnTo>
                    <a:pt x="23766" y="698376"/>
                  </a:lnTo>
                  <a:lnTo>
                    <a:pt x="6669" y="763152"/>
                  </a:lnTo>
                  <a:lnTo>
                    <a:pt x="0" y="828008"/>
                  </a:lnTo>
                  <a:lnTo>
                    <a:pt x="526" y="860374"/>
                  </a:lnTo>
                  <a:lnTo>
                    <a:pt x="9201" y="924796"/>
                  </a:lnTo>
                  <a:lnTo>
                    <a:pt x="27906" y="988560"/>
                  </a:lnTo>
                  <a:lnTo>
                    <a:pt x="56484" y="1051371"/>
                  </a:lnTo>
                  <a:lnTo>
                    <a:pt x="94776" y="1112934"/>
                  </a:lnTo>
                  <a:lnTo>
                    <a:pt x="142623" y="1172955"/>
                  </a:lnTo>
                  <a:lnTo>
                    <a:pt x="170079" y="1202295"/>
                  </a:lnTo>
                  <a:lnTo>
                    <a:pt x="199865" y="1231138"/>
                  </a:lnTo>
                  <a:lnTo>
                    <a:pt x="231961" y="1259448"/>
                  </a:lnTo>
                  <a:lnTo>
                    <a:pt x="266346" y="1287189"/>
                  </a:lnTo>
                  <a:lnTo>
                    <a:pt x="303000" y="1314322"/>
                  </a:lnTo>
                  <a:lnTo>
                    <a:pt x="341905" y="1340812"/>
                  </a:lnTo>
                  <a:lnTo>
                    <a:pt x="383040" y="1366621"/>
                  </a:lnTo>
                  <a:lnTo>
                    <a:pt x="426384" y="1391713"/>
                  </a:lnTo>
                  <a:lnTo>
                    <a:pt x="471920" y="1416050"/>
                  </a:lnTo>
                  <a:lnTo>
                    <a:pt x="519625" y="1439597"/>
                  </a:lnTo>
                  <a:lnTo>
                    <a:pt x="569482" y="1462315"/>
                  </a:lnTo>
                  <a:lnTo>
                    <a:pt x="621469" y="1484169"/>
                  </a:lnTo>
                  <a:lnTo>
                    <a:pt x="675567" y="1505120"/>
                  </a:lnTo>
                  <a:lnTo>
                    <a:pt x="731757" y="1525134"/>
                  </a:lnTo>
                  <a:lnTo>
                    <a:pt x="790017" y="1544171"/>
                  </a:lnTo>
                  <a:lnTo>
                    <a:pt x="850330" y="1562197"/>
                  </a:lnTo>
                  <a:lnTo>
                    <a:pt x="865316" y="2025747"/>
                  </a:lnTo>
                  <a:lnTo>
                    <a:pt x="1467931" y="1667734"/>
                  </a:lnTo>
                  <a:lnTo>
                    <a:pt x="1961459" y="1667734"/>
                  </a:lnTo>
                  <a:lnTo>
                    <a:pt x="1966550" y="1667405"/>
                  </a:lnTo>
                  <a:lnTo>
                    <a:pt x="2020562" y="1663049"/>
                  </a:lnTo>
                  <a:lnTo>
                    <a:pt x="2074156" y="1657863"/>
                  </a:lnTo>
                  <a:lnTo>
                    <a:pt x="2127293" y="1651855"/>
                  </a:lnTo>
                  <a:lnTo>
                    <a:pt x="2179935" y="1645034"/>
                  </a:lnTo>
                  <a:lnTo>
                    <a:pt x="2232044" y="1637410"/>
                  </a:lnTo>
                  <a:lnTo>
                    <a:pt x="2283582" y="1628990"/>
                  </a:lnTo>
                  <a:lnTo>
                    <a:pt x="2334510" y="1619784"/>
                  </a:lnTo>
                  <a:lnTo>
                    <a:pt x="2384790" y="1609802"/>
                  </a:lnTo>
                  <a:lnTo>
                    <a:pt x="2434384" y="1599051"/>
                  </a:lnTo>
                  <a:lnTo>
                    <a:pt x="2483253" y="1587542"/>
                  </a:lnTo>
                  <a:lnTo>
                    <a:pt x="2531360" y="1575283"/>
                  </a:lnTo>
                  <a:lnTo>
                    <a:pt x="2578666" y="1562282"/>
                  </a:lnTo>
                  <a:lnTo>
                    <a:pt x="2625132" y="1548550"/>
                  </a:lnTo>
                  <a:lnTo>
                    <a:pt x="2670721" y="1534094"/>
                  </a:lnTo>
                  <a:lnTo>
                    <a:pt x="2715393" y="1518925"/>
                  </a:lnTo>
                  <a:lnTo>
                    <a:pt x="2759112" y="1503050"/>
                  </a:lnTo>
                  <a:lnTo>
                    <a:pt x="2801838" y="1486479"/>
                  </a:lnTo>
                  <a:lnTo>
                    <a:pt x="2843534" y="1469221"/>
                  </a:lnTo>
                  <a:lnTo>
                    <a:pt x="2884161" y="1451285"/>
                  </a:lnTo>
                  <a:lnTo>
                    <a:pt x="2923680" y="1432680"/>
                  </a:lnTo>
                  <a:lnTo>
                    <a:pt x="2962054" y="1413414"/>
                  </a:lnTo>
                  <a:lnTo>
                    <a:pt x="2999245" y="1393498"/>
                  </a:lnTo>
                  <a:lnTo>
                    <a:pt x="3035213" y="1372939"/>
                  </a:lnTo>
                  <a:lnTo>
                    <a:pt x="3069921" y="1351747"/>
                  </a:lnTo>
                  <a:lnTo>
                    <a:pt x="3103330" y="1329931"/>
                  </a:lnTo>
                  <a:lnTo>
                    <a:pt x="3135403" y="1307499"/>
                  </a:lnTo>
                  <a:lnTo>
                    <a:pt x="3166101" y="1284461"/>
                  </a:lnTo>
                  <a:lnTo>
                    <a:pt x="3229780" y="1230634"/>
                  </a:lnTo>
                  <a:lnTo>
                    <a:pt x="3261370" y="1200055"/>
                  </a:lnTo>
                  <a:lnTo>
                    <a:pt x="3290174" y="1169124"/>
                  </a:lnTo>
                  <a:lnTo>
                    <a:pt x="3316213" y="1137878"/>
                  </a:lnTo>
                  <a:lnTo>
                    <a:pt x="3339506" y="1106354"/>
                  </a:lnTo>
                  <a:lnTo>
                    <a:pt x="3377935" y="1042620"/>
                  </a:lnTo>
                  <a:lnTo>
                    <a:pt x="3405618" y="978218"/>
                  </a:lnTo>
                  <a:lnTo>
                    <a:pt x="3422715" y="913441"/>
                  </a:lnTo>
                  <a:lnTo>
                    <a:pt x="3429384" y="848585"/>
                  </a:lnTo>
                  <a:lnTo>
                    <a:pt x="3428858" y="816219"/>
                  </a:lnTo>
                  <a:lnTo>
                    <a:pt x="3420183" y="751797"/>
                  </a:lnTo>
                  <a:lnTo>
                    <a:pt x="3401477" y="688034"/>
                  </a:lnTo>
                  <a:lnTo>
                    <a:pt x="3372899" y="625222"/>
                  </a:lnTo>
                  <a:lnTo>
                    <a:pt x="3334607" y="563659"/>
                  </a:lnTo>
                  <a:lnTo>
                    <a:pt x="3286761" y="503638"/>
                  </a:lnTo>
                  <a:lnTo>
                    <a:pt x="3259304" y="474299"/>
                  </a:lnTo>
                  <a:lnTo>
                    <a:pt x="3229518" y="445455"/>
                  </a:lnTo>
                  <a:lnTo>
                    <a:pt x="3197422" y="417145"/>
                  </a:lnTo>
                  <a:lnTo>
                    <a:pt x="3163038" y="389405"/>
                  </a:lnTo>
                  <a:lnTo>
                    <a:pt x="3126383" y="362271"/>
                  </a:lnTo>
                  <a:lnTo>
                    <a:pt x="3087478" y="335782"/>
                  </a:lnTo>
                  <a:lnTo>
                    <a:pt x="3046344" y="309972"/>
                  </a:lnTo>
                  <a:lnTo>
                    <a:pt x="3002999" y="284880"/>
                  </a:lnTo>
                  <a:lnTo>
                    <a:pt x="2957464" y="260543"/>
                  </a:lnTo>
                  <a:lnTo>
                    <a:pt x="2909758" y="236997"/>
                  </a:lnTo>
                  <a:lnTo>
                    <a:pt x="2859902" y="214278"/>
                  </a:lnTo>
                  <a:lnTo>
                    <a:pt x="2807915" y="192425"/>
                  </a:lnTo>
                  <a:lnTo>
                    <a:pt x="2753816" y="171473"/>
                  </a:lnTo>
                  <a:lnTo>
                    <a:pt x="2697627" y="151460"/>
                  </a:lnTo>
                  <a:lnTo>
                    <a:pt x="2639366" y="132422"/>
                  </a:lnTo>
                  <a:lnTo>
                    <a:pt x="2579054" y="114397"/>
                  </a:lnTo>
                  <a:lnTo>
                    <a:pt x="2529716" y="100832"/>
                  </a:lnTo>
                  <a:lnTo>
                    <a:pt x="2479860" y="88147"/>
                  </a:lnTo>
                  <a:lnTo>
                    <a:pt x="2429525" y="76337"/>
                  </a:lnTo>
                  <a:lnTo>
                    <a:pt x="2378748" y="65395"/>
                  </a:lnTo>
                  <a:lnTo>
                    <a:pt x="2327568" y="55318"/>
                  </a:lnTo>
                  <a:lnTo>
                    <a:pt x="2276024" y="46100"/>
                  </a:lnTo>
                  <a:lnTo>
                    <a:pt x="2224155" y="37737"/>
                  </a:lnTo>
                  <a:lnTo>
                    <a:pt x="2171999" y="30223"/>
                  </a:lnTo>
                  <a:lnTo>
                    <a:pt x="2119594" y="23553"/>
                  </a:lnTo>
                  <a:lnTo>
                    <a:pt x="2066981" y="17723"/>
                  </a:lnTo>
                  <a:lnTo>
                    <a:pt x="2014196" y="12728"/>
                  </a:lnTo>
                  <a:lnTo>
                    <a:pt x="1961279" y="8562"/>
                  </a:lnTo>
                  <a:lnTo>
                    <a:pt x="1908268" y="5220"/>
                  </a:lnTo>
                  <a:lnTo>
                    <a:pt x="1855202" y="2698"/>
                  </a:lnTo>
                  <a:lnTo>
                    <a:pt x="1802120" y="991"/>
                  </a:lnTo>
                  <a:lnTo>
                    <a:pt x="1749060" y="93"/>
                  </a:lnTo>
                  <a:lnTo>
                    <a:pt x="1696061" y="0"/>
                  </a:lnTo>
                  <a:close/>
                </a:path>
                <a:path w="3429634" h="2026285">
                  <a:moveTo>
                    <a:pt x="1961459" y="1667734"/>
                  </a:moveTo>
                  <a:lnTo>
                    <a:pt x="1467931" y="1667734"/>
                  </a:lnTo>
                  <a:lnTo>
                    <a:pt x="1523986" y="1671260"/>
                  </a:lnTo>
                  <a:lnTo>
                    <a:pt x="1579967" y="1673875"/>
                  </a:lnTo>
                  <a:lnTo>
                    <a:pt x="1635835" y="1675586"/>
                  </a:lnTo>
                  <a:lnTo>
                    <a:pt x="1691554" y="1676405"/>
                  </a:lnTo>
                  <a:lnTo>
                    <a:pt x="1747083" y="1676338"/>
                  </a:lnTo>
                  <a:lnTo>
                    <a:pt x="1802386" y="1675396"/>
                  </a:lnTo>
                  <a:lnTo>
                    <a:pt x="1857424" y="1673587"/>
                  </a:lnTo>
                  <a:lnTo>
                    <a:pt x="1912158" y="1670920"/>
                  </a:lnTo>
                  <a:lnTo>
                    <a:pt x="1961459" y="1667734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86207" y="533302"/>
              <a:ext cx="3429635" cy="2026285"/>
            </a:xfrm>
            <a:custGeom>
              <a:avLst/>
              <a:gdLst/>
              <a:ahLst/>
              <a:cxnLst/>
              <a:rect l="l" t="t" r="r" b="b"/>
              <a:pathLst>
                <a:path w="3429634" h="2026285">
                  <a:moveTo>
                    <a:pt x="865316" y="2025747"/>
                  </a:moveTo>
                  <a:lnTo>
                    <a:pt x="850330" y="1562197"/>
                  </a:lnTo>
                  <a:lnTo>
                    <a:pt x="790017" y="1544171"/>
                  </a:lnTo>
                  <a:lnTo>
                    <a:pt x="731757" y="1525134"/>
                  </a:lnTo>
                  <a:lnTo>
                    <a:pt x="675567" y="1505120"/>
                  </a:lnTo>
                  <a:lnTo>
                    <a:pt x="621469" y="1484169"/>
                  </a:lnTo>
                  <a:lnTo>
                    <a:pt x="569482" y="1462315"/>
                  </a:lnTo>
                  <a:lnTo>
                    <a:pt x="519625" y="1439597"/>
                  </a:lnTo>
                  <a:lnTo>
                    <a:pt x="471920" y="1416050"/>
                  </a:lnTo>
                  <a:lnTo>
                    <a:pt x="426384" y="1391713"/>
                  </a:lnTo>
                  <a:lnTo>
                    <a:pt x="383040" y="1366621"/>
                  </a:lnTo>
                  <a:lnTo>
                    <a:pt x="341905" y="1340812"/>
                  </a:lnTo>
                  <a:lnTo>
                    <a:pt x="303000" y="1314322"/>
                  </a:lnTo>
                  <a:lnTo>
                    <a:pt x="266346" y="1287189"/>
                  </a:lnTo>
                  <a:lnTo>
                    <a:pt x="231961" y="1259448"/>
                  </a:lnTo>
                  <a:lnTo>
                    <a:pt x="199865" y="1231138"/>
                  </a:lnTo>
                  <a:lnTo>
                    <a:pt x="170079" y="1202295"/>
                  </a:lnTo>
                  <a:lnTo>
                    <a:pt x="142623" y="1172955"/>
                  </a:lnTo>
                  <a:lnTo>
                    <a:pt x="117515" y="1143156"/>
                  </a:lnTo>
                  <a:lnTo>
                    <a:pt x="74426" y="1082327"/>
                  </a:lnTo>
                  <a:lnTo>
                    <a:pt x="40971" y="1020103"/>
                  </a:lnTo>
                  <a:lnTo>
                    <a:pt x="17309" y="956779"/>
                  </a:lnTo>
                  <a:lnTo>
                    <a:pt x="3599" y="892649"/>
                  </a:lnTo>
                  <a:lnTo>
                    <a:pt x="0" y="828008"/>
                  </a:lnTo>
                  <a:lnTo>
                    <a:pt x="2041" y="795589"/>
                  </a:lnTo>
                  <a:lnTo>
                    <a:pt x="13904" y="730736"/>
                  </a:lnTo>
                  <a:lnTo>
                    <a:pt x="36274" y="666109"/>
                  </a:lnTo>
                  <a:lnTo>
                    <a:pt x="69310" y="602004"/>
                  </a:lnTo>
                  <a:lnTo>
                    <a:pt x="113170" y="538716"/>
                  </a:lnTo>
                  <a:lnTo>
                    <a:pt x="139209" y="507470"/>
                  </a:lnTo>
                  <a:lnTo>
                    <a:pt x="168014" y="476539"/>
                  </a:lnTo>
                  <a:lnTo>
                    <a:pt x="199603" y="445959"/>
                  </a:lnTo>
                  <a:lnTo>
                    <a:pt x="233999" y="415768"/>
                  </a:lnTo>
                  <a:lnTo>
                    <a:pt x="293982" y="369070"/>
                  </a:lnTo>
                  <a:lnTo>
                    <a:pt x="325939" y="346687"/>
                  </a:lnTo>
                  <a:lnTo>
                    <a:pt x="359153" y="324954"/>
                  </a:lnTo>
                  <a:lnTo>
                    <a:pt x="393587" y="303876"/>
                  </a:lnTo>
                  <a:lnTo>
                    <a:pt x="429202" y="283459"/>
                  </a:lnTo>
                  <a:lnTo>
                    <a:pt x="465960" y="263708"/>
                  </a:lnTo>
                  <a:lnTo>
                    <a:pt x="503821" y="244626"/>
                  </a:lnTo>
                  <a:lnTo>
                    <a:pt x="542747" y="226220"/>
                  </a:lnTo>
                  <a:lnTo>
                    <a:pt x="582699" y="208495"/>
                  </a:lnTo>
                  <a:lnTo>
                    <a:pt x="623639" y="191454"/>
                  </a:lnTo>
                  <a:lnTo>
                    <a:pt x="665529" y="175104"/>
                  </a:lnTo>
                  <a:lnTo>
                    <a:pt x="708329" y="159449"/>
                  </a:lnTo>
                  <a:lnTo>
                    <a:pt x="752000" y="144494"/>
                  </a:lnTo>
                  <a:lnTo>
                    <a:pt x="796506" y="130244"/>
                  </a:lnTo>
                  <a:lnTo>
                    <a:pt x="841805" y="116704"/>
                  </a:lnTo>
                  <a:lnTo>
                    <a:pt x="887861" y="103880"/>
                  </a:lnTo>
                  <a:lnTo>
                    <a:pt x="934635" y="91775"/>
                  </a:lnTo>
                  <a:lnTo>
                    <a:pt x="982087" y="80396"/>
                  </a:lnTo>
                  <a:lnTo>
                    <a:pt x="1030179" y="69747"/>
                  </a:lnTo>
                  <a:lnTo>
                    <a:pt x="1078873" y="59832"/>
                  </a:lnTo>
                  <a:lnTo>
                    <a:pt x="1128130" y="50658"/>
                  </a:lnTo>
                  <a:lnTo>
                    <a:pt x="1177911" y="42228"/>
                  </a:lnTo>
                  <a:lnTo>
                    <a:pt x="1228177" y="34549"/>
                  </a:lnTo>
                  <a:lnTo>
                    <a:pt x="1278891" y="27624"/>
                  </a:lnTo>
                  <a:lnTo>
                    <a:pt x="1330013" y="21459"/>
                  </a:lnTo>
                  <a:lnTo>
                    <a:pt x="1381505" y="16059"/>
                  </a:lnTo>
                  <a:lnTo>
                    <a:pt x="1433329" y="11429"/>
                  </a:lnTo>
                  <a:lnTo>
                    <a:pt x="1485444" y="7574"/>
                  </a:lnTo>
                  <a:lnTo>
                    <a:pt x="1537814" y="4498"/>
                  </a:lnTo>
                  <a:lnTo>
                    <a:pt x="1590399" y="2207"/>
                  </a:lnTo>
                  <a:lnTo>
                    <a:pt x="1643161" y="706"/>
                  </a:lnTo>
                  <a:lnTo>
                    <a:pt x="1696061" y="0"/>
                  </a:lnTo>
                  <a:lnTo>
                    <a:pt x="1749060" y="93"/>
                  </a:lnTo>
                  <a:lnTo>
                    <a:pt x="1802120" y="991"/>
                  </a:lnTo>
                  <a:lnTo>
                    <a:pt x="1855202" y="2698"/>
                  </a:lnTo>
                  <a:lnTo>
                    <a:pt x="1908268" y="5220"/>
                  </a:lnTo>
                  <a:lnTo>
                    <a:pt x="1961279" y="8562"/>
                  </a:lnTo>
                  <a:lnTo>
                    <a:pt x="2014196" y="12728"/>
                  </a:lnTo>
                  <a:lnTo>
                    <a:pt x="2066981" y="17723"/>
                  </a:lnTo>
                  <a:lnTo>
                    <a:pt x="2119594" y="23553"/>
                  </a:lnTo>
                  <a:lnTo>
                    <a:pt x="2171999" y="30223"/>
                  </a:lnTo>
                  <a:lnTo>
                    <a:pt x="2224155" y="37737"/>
                  </a:lnTo>
                  <a:lnTo>
                    <a:pt x="2276024" y="46100"/>
                  </a:lnTo>
                  <a:lnTo>
                    <a:pt x="2327568" y="55318"/>
                  </a:lnTo>
                  <a:lnTo>
                    <a:pt x="2378748" y="65395"/>
                  </a:lnTo>
                  <a:lnTo>
                    <a:pt x="2429525" y="76337"/>
                  </a:lnTo>
                  <a:lnTo>
                    <a:pt x="2479860" y="88147"/>
                  </a:lnTo>
                  <a:lnTo>
                    <a:pt x="2529716" y="100832"/>
                  </a:lnTo>
                  <a:lnTo>
                    <a:pt x="2579054" y="114397"/>
                  </a:lnTo>
                  <a:lnTo>
                    <a:pt x="2639366" y="132422"/>
                  </a:lnTo>
                  <a:lnTo>
                    <a:pt x="2697627" y="151460"/>
                  </a:lnTo>
                  <a:lnTo>
                    <a:pt x="2753816" y="171473"/>
                  </a:lnTo>
                  <a:lnTo>
                    <a:pt x="2807915" y="192425"/>
                  </a:lnTo>
                  <a:lnTo>
                    <a:pt x="2859902" y="214278"/>
                  </a:lnTo>
                  <a:lnTo>
                    <a:pt x="2909758" y="236997"/>
                  </a:lnTo>
                  <a:lnTo>
                    <a:pt x="2957464" y="260543"/>
                  </a:lnTo>
                  <a:lnTo>
                    <a:pt x="3002999" y="284880"/>
                  </a:lnTo>
                  <a:lnTo>
                    <a:pt x="3046344" y="309972"/>
                  </a:lnTo>
                  <a:lnTo>
                    <a:pt x="3087478" y="335782"/>
                  </a:lnTo>
                  <a:lnTo>
                    <a:pt x="3126383" y="362271"/>
                  </a:lnTo>
                  <a:lnTo>
                    <a:pt x="3163038" y="389405"/>
                  </a:lnTo>
                  <a:lnTo>
                    <a:pt x="3197422" y="417145"/>
                  </a:lnTo>
                  <a:lnTo>
                    <a:pt x="3229518" y="445455"/>
                  </a:lnTo>
                  <a:lnTo>
                    <a:pt x="3259304" y="474299"/>
                  </a:lnTo>
                  <a:lnTo>
                    <a:pt x="3286761" y="503638"/>
                  </a:lnTo>
                  <a:lnTo>
                    <a:pt x="3311868" y="533438"/>
                  </a:lnTo>
                  <a:lnTo>
                    <a:pt x="3354957" y="594266"/>
                  </a:lnTo>
                  <a:lnTo>
                    <a:pt x="3388412" y="656490"/>
                  </a:lnTo>
                  <a:lnTo>
                    <a:pt x="3412074" y="719815"/>
                  </a:lnTo>
                  <a:lnTo>
                    <a:pt x="3425784" y="783945"/>
                  </a:lnTo>
                  <a:lnTo>
                    <a:pt x="3429384" y="848585"/>
                  </a:lnTo>
                  <a:lnTo>
                    <a:pt x="3427343" y="881005"/>
                  </a:lnTo>
                  <a:lnTo>
                    <a:pt x="3415480" y="945858"/>
                  </a:lnTo>
                  <a:lnTo>
                    <a:pt x="3393109" y="1010484"/>
                  </a:lnTo>
                  <a:lnTo>
                    <a:pt x="3360074" y="1074589"/>
                  </a:lnTo>
                  <a:lnTo>
                    <a:pt x="3316213" y="1137878"/>
                  </a:lnTo>
                  <a:lnTo>
                    <a:pt x="3290174" y="1169124"/>
                  </a:lnTo>
                  <a:lnTo>
                    <a:pt x="3261370" y="1200055"/>
                  </a:lnTo>
                  <a:lnTo>
                    <a:pt x="3229780" y="1230634"/>
                  </a:lnTo>
                  <a:lnTo>
                    <a:pt x="3195385" y="1260826"/>
                  </a:lnTo>
                  <a:lnTo>
                    <a:pt x="3135403" y="1307499"/>
                  </a:lnTo>
                  <a:lnTo>
                    <a:pt x="3103330" y="1329931"/>
                  </a:lnTo>
                  <a:lnTo>
                    <a:pt x="3069921" y="1351747"/>
                  </a:lnTo>
                  <a:lnTo>
                    <a:pt x="3035213" y="1372939"/>
                  </a:lnTo>
                  <a:lnTo>
                    <a:pt x="2999245" y="1393498"/>
                  </a:lnTo>
                  <a:lnTo>
                    <a:pt x="2962054" y="1413414"/>
                  </a:lnTo>
                  <a:lnTo>
                    <a:pt x="2923680" y="1432680"/>
                  </a:lnTo>
                  <a:lnTo>
                    <a:pt x="2884161" y="1451285"/>
                  </a:lnTo>
                  <a:lnTo>
                    <a:pt x="2843534" y="1469221"/>
                  </a:lnTo>
                  <a:lnTo>
                    <a:pt x="2801838" y="1486479"/>
                  </a:lnTo>
                  <a:lnTo>
                    <a:pt x="2759112" y="1503050"/>
                  </a:lnTo>
                  <a:lnTo>
                    <a:pt x="2715393" y="1518925"/>
                  </a:lnTo>
                  <a:lnTo>
                    <a:pt x="2670721" y="1534094"/>
                  </a:lnTo>
                  <a:lnTo>
                    <a:pt x="2625132" y="1548550"/>
                  </a:lnTo>
                  <a:lnTo>
                    <a:pt x="2578666" y="1562282"/>
                  </a:lnTo>
                  <a:lnTo>
                    <a:pt x="2531360" y="1575283"/>
                  </a:lnTo>
                  <a:lnTo>
                    <a:pt x="2483253" y="1587542"/>
                  </a:lnTo>
                  <a:lnTo>
                    <a:pt x="2434384" y="1599051"/>
                  </a:lnTo>
                  <a:lnTo>
                    <a:pt x="2384790" y="1609802"/>
                  </a:lnTo>
                  <a:lnTo>
                    <a:pt x="2334510" y="1619784"/>
                  </a:lnTo>
                  <a:lnTo>
                    <a:pt x="2283582" y="1628990"/>
                  </a:lnTo>
                  <a:lnTo>
                    <a:pt x="2232044" y="1637410"/>
                  </a:lnTo>
                  <a:lnTo>
                    <a:pt x="2179935" y="1645034"/>
                  </a:lnTo>
                  <a:lnTo>
                    <a:pt x="2127293" y="1651855"/>
                  </a:lnTo>
                  <a:lnTo>
                    <a:pt x="2074156" y="1657863"/>
                  </a:lnTo>
                  <a:lnTo>
                    <a:pt x="2020562" y="1663049"/>
                  </a:lnTo>
                  <a:lnTo>
                    <a:pt x="1966550" y="1667405"/>
                  </a:lnTo>
                  <a:lnTo>
                    <a:pt x="1912158" y="1670920"/>
                  </a:lnTo>
                  <a:lnTo>
                    <a:pt x="1857424" y="1673587"/>
                  </a:lnTo>
                  <a:lnTo>
                    <a:pt x="1802386" y="1675396"/>
                  </a:lnTo>
                  <a:lnTo>
                    <a:pt x="1747083" y="1676338"/>
                  </a:lnTo>
                  <a:lnTo>
                    <a:pt x="1691554" y="1676405"/>
                  </a:lnTo>
                  <a:lnTo>
                    <a:pt x="1635835" y="1675586"/>
                  </a:lnTo>
                  <a:lnTo>
                    <a:pt x="1579967" y="1673875"/>
                  </a:lnTo>
                  <a:lnTo>
                    <a:pt x="1523986" y="1671260"/>
                  </a:lnTo>
                  <a:lnTo>
                    <a:pt x="1467931" y="1667734"/>
                  </a:lnTo>
                  <a:lnTo>
                    <a:pt x="865316" y="202574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4539" y="647700"/>
              <a:ext cx="2886456" cy="8991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8399" y="1318259"/>
              <a:ext cx="1946148" cy="89916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178041" y="801370"/>
            <a:ext cx="204533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6559" marR="5080" indent="-40386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FD00BA"/>
                </a:solidFill>
                <a:latin typeface="Arial Rounded MT Bold"/>
                <a:cs typeface="Arial Rounded MT Bold"/>
              </a:rPr>
              <a:t>T</a:t>
            </a:r>
            <a:r>
              <a:rPr sz="4400" b="1" spc="15" dirty="0">
                <a:solidFill>
                  <a:srgbClr val="FD00BA"/>
                </a:solidFill>
                <a:latin typeface="Arial Rounded MT Bold"/>
                <a:cs typeface="Arial Rounded MT Bold"/>
              </a:rPr>
              <a:t>H</a:t>
            </a:r>
            <a:r>
              <a:rPr sz="4400" b="1" spc="5" dirty="0">
                <a:solidFill>
                  <a:srgbClr val="FD00BA"/>
                </a:solidFill>
                <a:latin typeface="Arial Rounded MT Bold"/>
                <a:cs typeface="Arial Rounded MT Bold"/>
              </a:rPr>
              <a:t>A</a:t>
            </a:r>
            <a:r>
              <a:rPr sz="4400" b="1" dirty="0">
                <a:solidFill>
                  <a:srgbClr val="FD00BA"/>
                </a:solidFill>
                <a:latin typeface="Arial Rounded MT Bold"/>
                <a:cs typeface="Arial Rounded MT Bold"/>
              </a:rPr>
              <a:t>NK  </a:t>
            </a:r>
            <a:r>
              <a:rPr sz="4400" b="1" spc="-15" dirty="0">
                <a:solidFill>
                  <a:srgbClr val="FD00BA"/>
                </a:solidFill>
                <a:latin typeface="Arial Rounded MT Bold"/>
                <a:cs typeface="Arial Rounded MT Bold"/>
              </a:rPr>
              <a:t>YOU</a:t>
            </a:r>
            <a:endParaRPr sz="44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dirty="0"/>
              <a:t>4/28/2014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04606" y="6447975"/>
            <a:ext cx="23558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41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9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401" y="437210"/>
            <a:ext cx="72377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Factors</a:t>
            </a:r>
            <a:r>
              <a:rPr sz="4800" spc="-35" dirty="0"/>
              <a:t> </a:t>
            </a:r>
            <a:r>
              <a:rPr sz="4800" dirty="0"/>
              <a:t>predisposing</a:t>
            </a:r>
            <a:r>
              <a:rPr sz="4800" spc="-30" dirty="0"/>
              <a:t> </a:t>
            </a:r>
            <a:r>
              <a:rPr sz="4800" spc="-5" dirty="0"/>
              <a:t>ALL</a:t>
            </a:r>
            <a:endParaRPr sz="4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27050" y="1390650"/>
          <a:ext cx="8382000" cy="5075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1000"/>
                <a:gridCol w="4191000"/>
              </a:tblGrid>
              <a:tr h="563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GENETIC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ENVRONMENTAL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Down’s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Ionising</a:t>
                      </a:r>
                      <a:r>
                        <a:rPr sz="2400" b="1" spc="-3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b="1" spc="-10" dirty="0">
                          <a:latin typeface="Comic Sans MS"/>
                          <a:cs typeface="Comic Sans MS"/>
                        </a:rPr>
                        <a:t>radiation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Fanconi,diamond</a:t>
                      </a:r>
                      <a:r>
                        <a:rPr sz="2400" b="1" spc="2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blackfan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Drugs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645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b="1" dirty="0">
                          <a:latin typeface="Comic Sans MS"/>
                          <a:cs typeface="Comic Sans MS"/>
                        </a:rPr>
                        <a:t>NF</a:t>
                      </a:r>
                      <a:r>
                        <a:rPr sz="2400" b="1" spc="-7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b="1" dirty="0">
                          <a:latin typeface="Comic Sans MS"/>
                          <a:cs typeface="Comic Sans MS"/>
                        </a:rPr>
                        <a:t>Type1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39469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b="1" dirty="0">
                          <a:latin typeface="Comic Sans MS"/>
                          <a:cs typeface="Comic Sans MS"/>
                        </a:rPr>
                        <a:t>alkylating</a:t>
                      </a:r>
                      <a:r>
                        <a:rPr sz="2400" b="1" spc="-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b="1" dirty="0">
                          <a:latin typeface="Comic Sans MS"/>
                          <a:cs typeface="Comic Sans MS"/>
                        </a:rPr>
                        <a:t>agents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Ataxia</a:t>
                      </a:r>
                      <a:r>
                        <a:rPr sz="2400" b="1" spc="-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telengiectasia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nitrosourea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turner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6098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epipodophyllotoxin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klinefelter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30416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benzene</a:t>
                      </a:r>
                      <a:r>
                        <a:rPr sz="2400" b="1" spc="-8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exposure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Li-fraumeni</a:t>
                      </a:r>
                      <a:r>
                        <a:rPr sz="2400" b="1" spc="-2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syndrome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advanced</a:t>
                      </a:r>
                      <a:r>
                        <a:rPr sz="2400" b="1" spc="-4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maternal</a:t>
                      </a:r>
                      <a:r>
                        <a:rPr sz="2400" b="1" spc="-1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b="1" dirty="0">
                          <a:latin typeface="Comic Sans MS"/>
                          <a:cs typeface="Comic Sans MS"/>
                        </a:rPr>
                        <a:t>age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Blooms</a:t>
                      </a:r>
                      <a:r>
                        <a:rPr sz="2400" b="1" spc="-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b="1" spc="-5" dirty="0">
                          <a:latin typeface="Comic Sans MS"/>
                          <a:cs typeface="Comic Sans MS"/>
                        </a:rPr>
                        <a:t>syndrome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1788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b="1" dirty="0">
                          <a:latin typeface="Comic Sans MS"/>
                          <a:cs typeface="Comic Sans MS"/>
                        </a:rPr>
                        <a:t>paternal</a:t>
                      </a:r>
                      <a:r>
                        <a:rPr sz="2400" b="1" spc="-6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b="1" dirty="0">
                          <a:latin typeface="Comic Sans MS"/>
                          <a:cs typeface="Comic Sans MS"/>
                        </a:rPr>
                        <a:t>smoking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2736</Words>
  <Application>Microsoft Office PowerPoint</Application>
  <PresentationFormat>On-screen Show (4:3)</PresentationFormat>
  <Paragraphs>760</Paragraphs>
  <Slides>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6" baseType="lpstr">
      <vt:lpstr>Arial</vt:lpstr>
      <vt:lpstr>Arial Rounded MT Bold</vt:lpstr>
      <vt:lpstr>Calibri</vt:lpstr>
      <vt:lpstr>Comic Sans MS</vt:lpstr>
      <vt:lpstr>Tahoma</vt:lpstr>
      <vt:lpstr>Times New Roman</vt:lpstr>
      <vt:lpstr>Wingdings</vt:lpstr>
      <vt:lpstr>Office Theme</vt:lpstr>
      <vt:lpstr>Leukemias in children</vt:lpstr>
      <vt:lpstr>Objectives</vt:lpstr>
      <vt:lpstr>Definition</vt:lpstr>
      <vt:lpstr>Epidemiology</vt:lpstr>
      <vt:lpstr>Age Incidence</vt:lpstr>
      <vt:lpstr>Classification of leukemias</vt:lpstr>
      <vt:lpstr>Acute  LymphoblasticLeukaemia</vt:lpstr>
      <vt:lpstr>PowerPoint Presentation</vt:lpstr>
      <vt:lpstr>Factors predisposing ALL</vt:lpstr>
      <vt:lpstr>Hematopoisis</vt:lpstr>
      <vt:lpstr>Blast cell</vt:lpstr>
      <vt:lpstr>Blast cell</vt:lpstr>
      <vt:lpstr>Bone marrow changes</vt:lpstr>
      <vt:lpstr>Marrow showing blasts</vt:lpstr>
      <vt:lpstr>Classifications of ALL</vt:lpstr>
      <vt:lpstr>FAB CLASSIFICATION OF ALL</vt:lpstr>
      <vt:lpstr>Classification of ALL(WHO)</vt:lpstr>
      <vt:lpstr>Cytogenetic classification</vt:lpstr>
      <vt:lpstr>ALL presentation</vt:lpstr>
      <vt:lpstr>Etiology and Pathophysiology</vt:lpstr>
      <vt:lpstr>CLINICAL FEATURES</vt:lpstr>
      <vt:lpstr>Symptoms</vt:lpstr>
      <vt:lpstr>Physical Signs</vt:lpstr>
      <vt:lpstr>Clinical features</vt:lpstr>
      <vt:lpstr>Diagnosis</vt:lpstr>
      <vt:lpstr>Investigation (supportive)</vt:lpstr>
      <vt:lpstr>Investigation (confirmative)</vt:lpstr>
      <vt:lpstr>Investigations(conf.)</vt:lpstr>
      <vt:lpstr>Confirmatory Bone marrow aspiration/biopsy</vt:lpstr>
      <vt:lpstr>Bone marrow biopsy</vt:lpstr>
      <vt:lpstr>Criteria for diagnosis</vt:lpstr>
      <vt:lpstr>Treatment</vt:lpstr>
      <vt:lpstr>Supportive care</vt:lpstr>
      <vt:lpstr>Preinduction</vt:lpstr>
      <vt:lpstr>Treatment of ALL  Induction 1</vt:lpstr>
      <vt:lpstr>Reassess</vt:lpstr>
      <vt:lpstr>Induction 2</vt:lpstr>
      <vt:lpstr>Reinduction</vt:lpstr>
      <vt:lpstr>Consolidation(2weeks)</vt:lpstr>
      <vt:lpstr>Maintenance phase  duration- upto 2 years</vt:lpstr>
      <vt:lpstr>Follow up</vt:lpstr>
      <vt:lpstr>Allogenic stem cell transpantation</vt:lpstr>
      <vt:lpstr>Newer drugs</vt:lpstr>
      <vt:lpstr>CNS Prophylaxis</vt:lpstr>
      <vt:lpstr>CNS Prophylaxis</vt:lpstr>
      <vt:lpstr>Prognostic factors in ALL</vt:lpstr>
      <vt:lpstr>PowerPoint Presentation</vt:lpstr>
      <vt:lpstr>LYMPHOMA</vt:lpstr>
      <vt:lpstr>HODGKIN DISEASE:</vt:lpstr>
      <vt:lpstr>Epidemiology</vt:lpstr>
      <vt:lpstr>ETIOLOGY</vt:lpstr>
      <vt:lpstr>RYE CLASSIFICATION SYSTEM</vt:lpstr>
      <vt:lpstr>PowerPoint Presentation</vt:lpstr>
      <vt:lpstr>PowerPoint Presentation</vt:lpstr>
      <vt:lpstr>PowerPoint Presentation</vt:lpstr>
      <vt:lpstr>Lymphocyte predominant</vt:lpstr>
      <vt:lpstr>PowerPoint Presentation</vt:lpstr>
      <vt:lpstr>Systemic Symptoms (B symptoms)</vt:lpstr>
      <vt:lpstr>PowerPoint Presentation</vt:lpstr>
      <vt:lpstr>Stage I</vt:lpstr>
      <vt:lpstr>PowerPoint Presentation</vt:lpstr>
      <vt:lpstr>PowerPoint Presentation</vt:lpstr>
      <vt:lpstr>Treatment depends on :</vt:lpstr>
      <vt:lpstr>MOPP (Mechlorethamine , Vincristine , Procarbazine ,  Prednisolone)</vt:lpstr>
      <vt:lpstr>PROGNOSTIC FACTORS</vt:lpstr>
      <vt:lpstr>LONG TERM COMPLICATIONS</vt:lpstr>
      <vt:lpstr>Early Stage Disease 5 year survival ….95%  Advanced Stage Disease  5 year survival ….90%</vt:lpstr>
      <vt:lpstr>PowerPoint Presentation</vt:lpstr>
      <vt:lpstr>EPIDEMIOLOGY</vt:lpstr>
      <vt:lpstr>PATHOLOGICAL SUB TYPES OF NHL</vt:lpstr>
      <vt:lpstr>Burkitt Lymphoma</vt:lpstr>
      <vt:lpstr>PowerPoint Presentation</vt:lpstr>
      <vt:lpstr>PowerPoint Presentation</vt:lpstr>
      <vt:lpstr>PowerPoint Presentation</vt:lpstr>
      <vt:lpstr>CLINICAL MANIFESTATIONS</vt:lpstr>
      <vt:lpstr>CLINICAL MANIFESTATIONS ( cont )</vt:lpstr>
      <vt:lpstr>PowerPoint Presentation</vt:lpstr>
      <vt:lpstr>Staging system for childhood Non-  Hodgkin lymphoma</vt:lpstr>
      <vt:lpstr>PowerPoint Presentation</vt:lpstr>
      <vt:lpstr>DIFFERENTIAL DIAGNOSIS</vt:lpstr>
      <vt:lpstr>PowerPoint Presentation</vt:lpstr>
      <vt:lpstr>TREATMENT</vt:lpstr>
      <vt:lpstr>Chemotherapy Regimens</vt:lpstr>
      <vt:lpstr>Duration of Treatment</vt:lpstr>
      <vt:lpstr>Supportive Treatment</vt:lpstr>
      <vt:lpstr>COMPLICATIONS</vt:lpstr>
      <vt:lpstr>PROGNOSIS</vt:lpstr>
      <vt:lpstr>THANK 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Leukemias in children</dc:title>
  <dc:creator>Admin</dc:creator>
  <cp:lastModifiedBy>Admin</cp:lastModifiedBy>
  <cp:revision>3</cp:revision>
  <dcterms:created xsi:type="dcterms:W3CDTF">2021-11-09T15:15:14Z</dcterms:created>
  <dcterms:modified xsi:type="dcterms:W3CDTF">2021-11-09T15:55:40Z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2014-04-28T00:00:00Z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2021-11-09T00:00:00Z</vt:filetime>
  </property>
</Properties>
</file>